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3.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4.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 id="2147483661" r:id="rId3"/>
  </p:sldMasterIdLst>
  <p:notesMasterIdLst>
    <p:notesMasterId r:id="rId3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Lst>
  <p:sldSz cx="9144000" cy="6858000" type="screen4x3"/>
  <p:notesSz cx="6858000" cy="9144000"/>
  <p:embeddedFontLst>
    <p:embeddedFont>
      <p:font typeface="Calibri" panose="020F0502020204030204" pitchFamily="34" charset="0"/>
      <p:regular r:id="rId37"/>
      <p:bold r:id="rId38"/>
      <p:italic r:id="rId39"/>
      <p:boldItalic r:id="rId40"/>
    </p:embeddedFont>
    <p:embeddedFont>
      <p:font typeface="Varela" panose="020B0604020202020204" charset="0"/>
      <p:regular r:id="rId41"/>
    </p:embeddedFont>
    <p:embeddedFont>
      <p:font typeface="Ubuntu" panose="020B0604020202020204" charset="0"/>
      <p:regular r:id="rId42"/>
      <p:bold r:id="rId43"/>
      <p:italic r:id="rId44"/>
      <p:boldItalic r:id="rId45"/>
    </p:embeddedFont>
    <p:embeddedFont>
      <p:font typeface="Georgia" panose="02040502050405020303" pitchFamily="18" charset="0"/>
      <p:regular r:id="rId46"/>
      <p:bold r:id="rId47"/>
      <p:italic r:id="rId48"/>
      <p:boldItalic r:id="rId49"/>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ine Taylor" initials="" lastIdx="3" clrIdx="0"/>
  <p:cmAuthor id="1" name="Amie Freeman"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68AF30-6BD1-44FB-9C08-02D1A7A80E02}">
  <a:tblStyle styleId="{4068AF30-6BD1-44FB-9C08-02D1A7A80E02}" styleName="Table_0"/>
  <a:tblStyle styleId="{9A20A1C2-07FD-4A20-8BE2-B155EC6DE6CD}" styleName="Table_1"/>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1415" autoAdjust="0"/>
  </p:normalViewPr>
  <p:slideViewPr>
    <p:cSldViewPr snapToGrid="0">
      <p:cViewPr varScale="1">
        <p:scale>
          <a:sx n="56" d="100"/>
          <a:sy n="56" d="100"/>
        </p:scale>
        <p:origin x="158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5.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49" Type="http://schemas.openxmlformats.org/officeDocument/2006/relationships/font" Target="fonts/font13.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8.fntdata"/><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5.xml"/><Relationship Id="rId51"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idx="1">
    <p:pos x="6000" y="0"/>
    <p:text>Want to trade this for Open SUNY? Let me know; I'll switch it out</p:text>
  </p:cm>
</p:cmLst>
</file>

<file path=ppt/comments/comment2.xml><?xml version="1.0" encoding="utf-8"?>
<p:cmLst xmlns:a="http://schemas.openxmlformats.org/drawingml/2006/main" xmlns:r="http://schemas.openxmlformats.org/officeDocument/2006/relationships" xmlns:p="http://schemas.openxmlformats.org/presentationml/2006/main">
  <p:cm authorId="0" idx="3">
    <p:pos x="6000" y="0"/>
    <p:text>put in numbers from this year</p:text>
  </p:cm>
</p:cmLst>
</file>

<file path=ppt/comments/comment3.xml><?xml version="1.0" encoding="utf-8"?>
<p:cmLst xmlns:a="http://schemas.openxmlformats.org/drawingml/2006/main" xmlns:r="http://schemas.openxmlformats.org/officeDocument/2006/relationships" xmlns:p="http://schemas.openxmlformats.org/presentationml/2006/main">
  <p:cm authorId="0" idx="2">
    <p:pos x="6000" y="0"/>
    <p:text>talk to andy and devin.  add affordable learning ga-  call jeff</p:text>
  </p:cm>
</p:cmLst>
</file>

<file path=ppt/comments/comment4.xml><?xml version="1.0" encoding="utf-8"?>
<p:cmLst xmlns:a="http://schemas.openxmlformats.org/drawingml/2006/main" xmlns:r="http://schemas.openxmlformats.org/officeDocument/2006/relationships" xmlns:p="http://schemas.openxmlformats.org/presentationml/2006/main">
  <p:cm authorId="0" idx="1">
    <p:pos x="6000" y="0"/>
    <p:text>amie must say "this is the part where we go all librarian on you"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indent="0" algn="r"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378486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openstaxcollege.org/book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openaccesstextbooks.org/pdf/2012_Florida_Student_Textbook_Survey.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
        <p:cNvGrpSpPr/>
        <p:nvPr/>
      </p:nvGrpSpPr>
      <p:grpSpPr>
        <a:xfrm>
          <a:off x="0" y="0"/>
          <a:ext cx="0" cy="0"/>
          <a:chOff x="0" y="0"/>
          <a:chExt cx="0" cy="0"/>
        </a:xfrm>
      </p:grpSpPr>
      <p:sp>
        <p:nvSpPr>
          <p:cNvPr id="16" name="Shape 1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7" name="Shape 17"/>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00304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So, What Are Open Textbooks?</a:t>
            </a: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Open textbooks are high-quality college texts with an "open" copyright license allowing the material to be freely accessed, shared and adapted. </a:t>
            </a: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   They are: a significant cost saver to students</a:t>
            </a: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  	Ability to be accessed and downloaded onto computers, mobile devices, and e-readers</a:t>
            </a: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  	Allow faculty customization in order to tailor to their individual classes and learning objectives</a:t>
            </a: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Many are PEER REVIEWED and go through similar evaluation processes to traditional textbooks.</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Next slide: </a:t>
            </a: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Of students surveyed, 82 percent said they would do significantly better in a course if the textbook were free online and a hard copy was optional. (http://www.ohiopirg.org/sites/pirg/files/reports/Ohio%20PIRG%20-%20Fixing%20Broken%20Textbooks%20Report.pdf) http://www.studentpirgs.org/textbooks</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Faculty benefits:</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Instructors also benefit from the flexibility of open textbooks.  </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Texts are free online, all students have access to the material, regardless of their financial circumstances. More access to knowledge=students doing better in course.</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Most open licenses permit instructors to create customized versions of the textbook for use in their own classroom.  For example, you could remove unwanted chapters, change notations, or insert your own sections and examples.  You can distribute their customized versions online, or have them printed for students by the bookstore.</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It puts control back into the hands of the educators</a:t>
            </a:r>
          </a:p>
          <a:p>
            <a:pPr marL="0" marR="0" lvl="0" indent="0" algn="l" rtl="0">
              <a:spcBef>
                <a:spcPts val="0"/>
              </a:spcBef>
              <a:buNone/>
            </a:pPr>
            <a:endParaRPr sz="1200" dirty="0">
              <a:solidFill>
                <a:schemeClr val="dk1"/>
              </a:solidFill>
              <a:latin typeface="Calibri"/>
              <a:ea typeface="Calibri"/>
              <a:cs typeface="Calibri"/>
              <a:sym typeface="Calibri"/>
            </a:endParaRPr>
          </a:p>
          <a:p>
            <a:pPr marL="0" marR="0" lvl="0" indent="0" algn="l" rtl="0">
              <a:spcBef>
                <a:spcPts val="0"/>
              </a:spcBef>
              <a:buSzPct val="25000"/>
              <a:buNone/>
            </a:pPr>
            <a:r>
              <a:rPr lang="en-US" sz="1200" dirty="0">
                <a:solidFill>
                  <a:schemeClr val="dk1"/>
                </a:solidFill>
                <a:latin typeface="Calibri"/>
                <a:ea typeface="Calibri"/>
                <a:cs typeface="Calibri"/>
                <a:sym typeface="Calibri"/>
              </a:rPr>
              <a:t>Amie</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120" name="Shape 12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10</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6306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6" name="Shape 12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Lots of benefits to using open materials, but we’re going to focus on the top two. First, and this is everyone’s favorite: FREE. Your students can access these materials at absolutely no cost. </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Also benefits to you personally: you can personalize your class with these materials. Not bound by the structure of a traditional textbook or course layout--</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Retain - You, your students, your TAS, have the right to make, own, and control copies of the content (e.g., download, duplicate, store, and manage) day one until you die-not going to expire like a rented or licensed book might</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Reuse - You can use the content in a wide range of ways (e.g., in a class, in a study group, on a website, in a video)</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Revise - the right to adapt, adjust, modify, or alter the content itself (e.g., translate the content into another language, or make it disability friendly)</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Remix - the right to combine the original or revised content with other open content to create something new (e.g., if you don’t like a chapter’s content, you can take a chapter from another OER and replace it)</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Redistribute - the right to share copies of the original content, your revisions, or your remixes with others </a:t>
            </a:r>
          </a:p>
          <a:p>
            <a:pPr marL="0" marR="0" lvl="0" indent="0" algn="l" rtl="0">
              <a:spcBef>
                <a:spcPts val="0"/>
              </a:spcBef>
              <a:buNone/>
            </a:pPr>
            <a:endParaRPr sz="1200">
              <a:solidFill>
                <a:schemeClr val="dk1"/>
              </a:solidFill>
              <a:latin typeface="Calibri"/>
              <a:ea typeface="Calibri"/>
              <a:cs typeface="Calibri"/>
              <a:sym typeface="Calibri"/>
            </a:endParaRPr>
          </a:p>
          <a:p>
            <a:pPr marL="0" marR="0" lvl="0" indent="0" algn="l" rtl="0">
              <a:spcBef>
                <a:spcPts val="0"/>
              </a:spcBef>
              <a:buSzPct val="25000"/>
              <a:buNone/>
            </a:pPr>
            <a:r>
              <a:rPr lang="en-US" sz="1200">
                <a:solidFill>
                  <a:schemeClr val="dk1"/>
                </a:solidFill>
                <a:latin typeface="Calibri"/>
                <a:ea typeface="Calibri"/>
                <a:cs typeface="Calibri"/>
                <a:sym typeface="Calibri"/>
              </a:rPr>
              <a:t>Amie</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27" name="Shape 12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1277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r>
              <a:rPr lang="en-US"/>
              <a:t>Tucky</a:t>
            </a:r>
          </a:p>
        </p:txBody>
      </p:sp>
      <p:sp>
        <p:nvSpPr>
          <p:cNvPr id="135" name="Shape 135"/>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16332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2" name="Shape 14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All students, regardless of background, have EQUAL OPPORTUNITIES to succeed in the course. There is no cost barrier determining who can pass the course. Successful students=better teaching, better course evaluations</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All students will have access from day one and can study from the start. They can use ANY device, wherever they are, and can even print for minimal cost---no delay in learning, can jump right in and do better in the course, better grades, better reviews for you. </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You have CONTROL over your material--if you don’t like something, take it out. If you like something from somewhere else, put it in. Mix and match, add in your own stuff. You can do whatever fits your needs best.</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No digital rights management--you can reproduce your material in any way you see fit. Post it wherever, however--on blackboard, print out, etc.</a:t>
            </a:r>
          </a:p>
          <a:p>
            <a:pPr marL="0" marR="0" lvl="0" indent="0" algn="l" rtl="0">
              <a:spcBef>
                <a:spcPts val="0"/>
              </a:spcBef>
              <a:buNone/>
            </a:pPr>
            <a:endParaRPr sz="1200">
              <a:solidFill>
                <a:schemeClr val="dk1"/>
              </a:solidFill>
              <a:latin typeface="Calibri"/>
              <a:ea typeface="Calibri"/>
              <a:cs typeface="Calibri"/>
              <a:sym typeface="Calibri"/>
            </a:endParaRPr>
          </a:p>
          <a:p>
            <a:pPr marL="0" marR="0" lvl="0" indent="0" algn="l" rtl="0">
              <a:spcBef>
                <a:spcPts val="0"/>
              </a:spcBef>
              <a:buSzPct val="25000"/>
              <a:buNone/>
            </a:pPr>
            <a:r>
              <a:rPr lang="en-US" sz="1200">
                <a:solidFill>
                  <a:schemeClr val="dk1"/>
                </a:solidFill>
                <a:latin typeface="Calibri"/>
                <a:ea typeface="Calibri"/>
                <a:cs typeface="Calibri"/>
                <a:sym typeface="Calibri"/>
              </a:rPr>
              <a:t>Tucky</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43" name="Shape 14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7310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b="0" i="0" u="none" strike="noStrike" cap="none" baseline="0" dirty="0" smtClean="0">
                <a:solidFill>
                  <a:schemeClr val="dk1"/>
                </a:solidFill>
                <a:latin typeface="Calibri"/>
                <a:ea typeface="Calibri"/>
                <a:cs typeface="Calibri"/>
                <a:sym typeface="Calibri"/>
              </a:rPr>
              <a:t>Recap</a:t>
            </a: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dirty="0">
              <a:solidFill>
                <a:schemeClr val="dk1"/>
              </a:solidFill>
              <a:latin typeface="Calibri"/>
              <a:ea typeface="Calibri"/>
              <a:cs typeface="Calibri"/>
              <a:sym typeface="Calibri"/>
            </a:endParaRPr>
          </a:p>
          <a:p>
            <a:pPr marL="0" marR="0" lvl="0" indent="0" algn="l" rtl="0">
              <a:spcBef>
                <a:spcPts val="0"/>
              </a:spcBef>
              <a:buSzPct val="25000"/>
              <a:buNone/>
            </a:pPr>
            <a:r>
              <a:rPr lang="en-US" sz="1200" dirty="0" err="1">
                <a:solidFill>
                  <a:schemeClr val="dk1"/>
                </a:solidFill>
                <a:latin typeface="Calibri"/>
                <a:ea typeface="Calibri"/>
                <a:cs typeface="Calibri"/>
                <a:sym typeface="Calibri"/>
              </a:rPr>
              <a:t>Tucky</a:t>
            </a:r>
            <a:endParaRPr lang="en-US" sz="1200" dirty="0">
              <a:solidFill>
                <a:schemeClr val="dk1"/>
              </a:solidFill>
              <a:latin typeface="Calibri"/>
              <a:ea typeface="Calibri"/>
              <a:cs typeface="Calibri"/>
              <a:sym typeface="Calibri"/>
            </a:endParaRPr>
          </a:p>
        </p:txBody>
      </p:sp>
      <p:sp>
        <p:nvSpPr>
          <p:cNvPr id="150" name="Shape 15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7249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Open Education Initiative, University of Massachusetts, Amherst </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Goal: find alternatives and replace high cost textbooks</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Offer grants from $1000 to $2500 to switch from a traditional textbook to  (depending on class size and monetary impact)</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Library staff oversee initiative, give trainings and workshops, offer one on one help</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Investment of $60,000 in grants has led to savings of over $850,000</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Figure does not include faculty who CONTINUE using these books into following semesters--if you take this into account, the figure nears 1.5 million</a:t>
            </a:r>
          </a:p>
          <a:p>
            <a:pPr marL="0" marR="0" lvl="0" indent="0" algn="l" rtl="0">
              <a:spcBef>
                <a:spcPts val="0"/>
              </a:spcBef>
              <a:buNone/>
            </a:pPr>
            <a:endParaRPr sz="1200">
              <a:solidFill>
                <a:schemeClr val="dk1"/>
              </a:solidFill>
              <a:latin typeface="Calibri"/>
              <a:ea typeface="Calibri"/>
              <a:cs typeface="Calibri"/>
              <a:sym typeface="Calibri"/>
            </a:endParaRPr>
          </a:p>
          <a:p>
            <a:pPr marL="0" marR="0" lvl="0" indent="0" algn="l" rtl="0">
              <a:spcBef>
                <a:spcPts val="0"/>
              </a:spcBef>
              <a:buSzPct val="25000"/>
              <a:buNone/>
            </a:pPr>
            <a:r>
              <a:rPr lang="en-US" sz="1200">
                <a:solidFill>
                  <a:schemeClr val="dk1"/>
                </a:solidFill>
                <a:latin typeface="Calibri"/>
                <a:ea typeface="Calibri"/>
                <a:cs typeface="Calibri"/>
                <a:sym typeface="Calibri"/>
              </a:rPr>
              <a:t>Amie</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59" name="Shape 15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15</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0926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Clr>
                <a:schemeClr val="dk1"/>
              </a:buClr>
              <a:buSzPct val="122222"/>
              <a:buFont typeface="Arial"/>
              <a:buNone/>
            </a:pPr>
            <a:r>
              <a:rPr lang="en-US" sz="900"/>
              <a:t>Z Degree-the nation’s first zero textbook cost associate degree</a:t>
            </a:r>
          </a:p>
          <a:p>
            <a:pPr lvl="0" rtl="0">
              <a:spcBef>
                <a:spcPts val="0"/>
              </a:spcBef>
              <a:buClr>
                <a:schemeClr val="dk1"/>
              </a:buClr>
              <a:buFont typeface="Arial"/>
              <a:buNone/>
            </a:pPr>
            <a:endParaRPr sz="900"/>
          </a:p>
          <a:p>
            <a:pPr lvl="0" rtl="0">
              <a:spcBef>
                <a:spcPts val="0"/>
              </a:spcBef>
              <a:buClr>
                <a:schemeClr val="dk1"/>
              </a:buClr>
              <a:buSzPct val="122222"/>
              <a:buFont typeface="Arial"/>
              <a:buNone/>
            </a:pPr>
            <a:r>
              <a:rPr lang="en-US" sz="900"/>
              <a:t>All courses required to make the switch to open educational resources instead of traditional textbooks</a:t>
            </a:r>
          </a:p>
          <a:p>
            <a:pPr lvl="0" rtl="0">
              <a:spcBef>
                <a:spcPts val="0"/>
              </a:spcBef>
              <a:buClr>
                <a:schemeClr val="dk1"/>
              </a:buClr>
              <a:buFont typeface="Arial"/>
              <a:buNone/>
            </a:pPr>
            <a:endParaRPr sz="900"/>
          </a:p>
          <a:p>
            <a:pPr lvl="0" rtl="0">
              <a:spcBef>
                <a:spcPts val="0"/>
              </a:spcBef>
              <a:buClr>
                <a:schemeClr val="dk1"/>
              </a:buClr>
              <a:buSzPct val="122222"/>
              <a:buFont typeface="Arial"/>
              <a:buNone/>
            </a:pPr>
            <a:r>
              <a:rPr lang="en-US" sz="900"/>
              <a:t>In the first semester alone, over 60,000 dollars saved (students saved approx 1200 year)</a:t>
            </a:r>
          </a:p>
          <a:p>
            <a:pPr lvl="0" rtl="0">
              <a:spcBef>
                <a:spcPts val="0"/>
              </a:spcBef>
              <a:buClr>
                <a:schemeClr val="dk1"/>
              </a:buClr>
              <a:buFont typeface="Arial"/>
              <a:buNone/>
            </a:pPr>
            <a:endParaRPr sz="900"/>
          </a:p>
          <a:p>
            <a:pPr lvl="0" rtl="0">
              <a:spcBef>
                <a:spcPts val="0"/>
              </a:spcBef>
              <a:buClr>
                <a:schemeClr val="dk1"/>
              </a:buClr>
              <a:buSzPct val="122222"/>
              <a:buFont typeface="Arial"/>
              <a:buNone/>
            </a:pPr>
            <a:r>
              <a:rPr lang="en-US" sz="900"/>
              <a:t>Drop rates decrease 6 % in z courses</a:t>
            </a:r>
          </a:p>
          <a:p>
            <a:pPr lvl="0" rtl="0">
              <a:spcBef>
                <a:spcPts val="0"/>
              </a:spcBef>
              <a:buClr>
                <a:schemeClr val="dk1"/>
              </a:buClr>
              <a:buFont typeface="Arial"/>
              <a:buNone/>
            </a:pPr>
            <a:endParaRPr sz="900"/>
          </a:p>
          <a:p>
            <a:pPr lvl="0" rtl="0">
              <a:spcBef>
                <a:spcPts val="0"/>
              </a:spcBef>
              <a:buClr>
                <a:schemeClr val="dk1"/>
              </a:buClr>
              <a:buSzPct val="122222"/>
              <a:buFont typeface="Arial"/>
              <a:buNone/>
            </a:pPr>
            <a:r>
              <a:rPr lang="en-US" sz="900"/>
              <a:t>All students have access to ALL course materials on day one</a:t>
            </a:r>
          </a:p>
          <a:p>
            <a:pPr lvl="0" rtl="0">
              <a:spcBef>
                <a:spcPts val="0"/>
              </a:spcBef>
              <a:buClr>
                <a:schemeClr val="dk1"/>
              </a:buClr>
              <a:buFont typeface="Arial"/>
              <a:buNone/>
            </a:pPr>
            <a:endParaRPr sz="900"/>
          </a:p>
          <a:p>
            <a:pPr lvl="0" rtl="0">
              <a:spcBef>
                <a:spcPts val="0"/>
              </a:spcBef>
              <a:buClr>
                <a:schemeClr val="dk1"/>
              </a:buClr>
              <a:buSzPct val="122222"/>
              <a:buFont typeface="Arial"/>
              <a:buNone/>
            </a:pPr>
            <a:r>
              <a:rPr lang="en-US" sz="900"/>
              <a:t>According to Daniel DeMarte, TCC’s vice president for academic affairs and chief academic officer, “By eliminating textbook costs, the Z-Degree makes a college degree more affordable and attainable for many of our students. Our use of OER is also changing the conversation about student success and learning outcomes as we measure results and identify what are the best resources to teach a particular outcome. That is the real power of open educational resources.”</a:t>
            </a:r>
          </a:p>
          <a:p>
            <a:pPr lvl="0" rtl="0">
              <a:spcBef>
                <a:spcPts val="0"/>
              </a:spcBef>
              <a:buClr>
                <a:schemeClr val="dk1"/>
              </a:buClr>
              <a:buFont typeface="Arial"/>
              <a:buNone/>
            </a:pPr>
            <a:endParaRPr sz="900"/>
          </a:p>
          <a:p>
            <a:pPr lvl="0">
              <a:spcBef>
                <a:spcPts val="0"/>
              </a:spcBef>
              <a:buClr>
                <a:schemeClr val="dk1"/>
              </a:buClr>
              <a:buSzPct val="122222"/>
              <a:buFont typeface="Arial"/>
              <a:buNone/>
            </a:pPr>
            <a:r>
              <a:rPr lang="en-US" sz="900"/>
              <a:t>Amie</a:t>
            </a:r>
          </a:p>
        </p:txBody>
      </p:sp>
      <p:sp>
        <p:nvSpPr>
          <p:cNvPr id="168" name="Shape 168"/>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16</a:t>
            </a:fld>
            <a:endParaRPr lang="en-US"/>
          </a:p>
        </p:txBody>
      </p:sp>
    </p:spTree>
    <p:extLst>
      <p:ext uri="{BB962C8B-B14F-4D97-AF65-F5344CB8AC3E}">
        <p14:creationId xmlns:p14="http://schemas.microsoft.com/office/powerpoint/2010/main" val="1576794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rtl="0">
              <a:spcBef>
                <a:spcPts val="0"/>
              </a:spcBef>
              <a:buNone/>
            </a:pPr>
            <a:endParaRPr/>
          </a:p>
          <a:p>
            <a:pPr rtl="0">
              <a:spcBef>
                <a:spcPts val="0"/>
              </a:spcBef>
              <a:buNone/>
            </a:pPr>
            <a:endParaRPr/>
          </a:p>
          <a:p>
            <a:pPr>
              <a:spcBef>
                <a:spcPts val="0"/>
              </a:spcBef>
              <a:buNone/>
            </a:pPr>
            <a:r>
              <a:rPr lang="en-US"/>
              <a:t>Tucky and Amie!</a:t>
            </a:r>
          </a:p>
        </p:txBody>
      </p:sp>
      <p:sp>
        <p:nvSpPr>
          <p:cNvPr id="177" name="Shape 177"/>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17</a:t>
            </a:fld>
            <a:endParaRPr lang="en-US"/>
          </a:p>
        </p:txBody>
      </p:sp>
    </p:spTree>
    <p:extLst>
      <p:ext uri="{BB962C8B-B14F-4D97-AF65-F5344CB8AC3E}">
        <p14:creationId xmlns:p14="http://schemas.microsoft.com/office/powerpoint/2010/main" val="3223840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4" name="Shape 18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Someone has to pay for all of this though, right? Are people just supposed to work for free? Qualified experts paid through variety of funding sources to create good OERS</a:t>
            </a:r>
          </a:p>
          <a:p>
            <a:pPr marL="0" marR="0" lvl="0" indent="0" algn="l" rtl="0">
              <a:spcBef>
                <a:spcPts val="0"/>
              </a:spcBef>
              <a:buNone/>
            </a:pPr>
            <a:endParaRPr sz="1200">
              <a:solidFill>
                <a:schemeClr val="dk1"/>
              </a:solidFill>
              <a:latin typeface="Calibri"/>
              <a:ea typeface="Calibri"/>
              <a:cs typeface="Calibri"/>
              <a:sym typeface="Calibri"/>
            </a:endParaRPr>
          </a:p>
          <a:p>
            <a:pPr lvl="0" rtl="0">
              <a:lnSpc>
                <a:spcPct val="133333"/>
              </a:lnSpc>
              <a:spcBef>
                <a:spcPts val="0"/>
              </a:spcBef>
              <a:buClr>
                <a:schemeClr val="dk1"/>
              </a:buClr>
              <a:buSzPct val="122222"/>
              <a:buFont typeface="Arial"/>
              <a:buNone/>
            </a:pPr>
            <a:r>
              <a:rPr lang="en-US" sz="900">
                <a:solidFill>
                  <a:schemeClr val="dk1"/>
                </a:solidFill>
              </a:rPr>
              <a:t>There are open textbook publishing companies, who follow the typical process of authoring, editing, and reviewing, ix and pay royalties to authors based on the sale of print books and supplementary materials. In other cases, authors or teams of authors are funded by grants from foundations, their institutions, or the government. Open textbooks still cost money to create, but they are produced and distributed in a way that allows maximum benefit.</a:t>
            </a:r>
          </a:p>
          <a:p>
            <a:pPr lvl="0" rtl="0">
              <a:lnSpc>
                <a:spcPct val="115000"/>
              </a:lnSpc>
              <a:spcBef>
                <a:spcPts val="0"/>
              </a:spcBef>
              <a:buClr>
                <a:schemeClr val="dk1"/>
              </a:buClr>
              <a:buFont typeface="Arial"/>
              <a:buNone/>
            </a:pPr>
            <a:endParaRPr sz="900">
              <a:solidFill>
                <a:schemeClr val="dk1"/>
              </a:solidFill>
            </a:endParaRPr>
          </a:p>
          <a:p>
            <a:pPr lvl="0" rtl="0">
              <a:lnSpc>
                <a:spcPct val="133333"/>
              </a:lnSpc>
              <a:spcBef>
                <a:spcPts val="0"/>
              </a:spcBef>
              <a:buClr>
                <a:schemeClr val="dk1"/>
              </a:buClr>
              <a:buSzPct val="122222"/>
              <a:buFont typeface="Arial"/>
              <a:buNone/>
            </a:pPr>
            <a:r>
              <a:rPr lang="en-US" sz="900">
                <a:solidFill>
                  <a:schemeClr val="dk1"/>
                </a:solidFill>
              </a:rPr>
              <a:t>In 2012, the California State Legislature directed the public higher education systems in the state to create an online library with open educational resources and textbooks in order to increase faculty adoption of high quality, affordable or free materials to save students money. (Support provided by the William &amp; Flora Hewlett Foundation and the Gates Foundation to match the State of California’s funding, mandated by SB 1052 and SB 1053)</a:t>
            </a:r>
          </a:p>
          <a:p>
            <a:pPr marL="0" marR="0" lvl="0" indent="0" algn="l" rtl="0">
              <a:spcBef>
                <a:spcPts val="0"/>
              </a:spcBef>
              <a:buNone/>
            </a:pPr>
            <a:endParaRPr sz="120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None/>
            </a:pPr>
            <a:endParaRPr sz="1200">
              <a:solidFill>
                <a:schemeClr val="dk1"/>
              </a:solidFill>
              <a:latin typeface="Calibri"/>
              <a:ea typeface="Calibri"/>
              <a:cs typeface="Calibri"/>
              <a:sym typeface="Calibri"/>
            </a:endParaRPr>
          </a:p>
          <a:p>
            <a:pPr marL="0" marR="0" lvl="0" indent="0" algn="l" rtl="0">
              <a:spcBef>
                <a:spcPts val="0"/>
              </a:spcBef>
              <a:buSzPct val="25000"/>
              <a:buNone/>
            </a:pPr>
            <a:r>
              <a:rPr lang="en-US" sz="1200">
                <a:solidFill>
                  <a:schemeClr val="dk1"/>
                </a:solidFill>
                <a:latin typeface="Calibri"/>
                <a:ea typeface="Calibri"/>
                <a:cs typeface="Calibri"/>
                <a:sym typeface="Calibri"/>
              </a:rPr>
              <a:t>Amie</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85" name="Shape 18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18</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949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2" name="Shape 19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So how do I find these materials? I can just google them, right? NOPE! </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Or at least, we don’t recommend it.</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Quality control</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Licensing issues</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making sure they aren’t going to disappear</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Quality, true OERs aren’t always easy to find, but…</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THAT’S WHY YOU HAVE US (see next slide)</a:t>
            </a:r>
          </a:p>
          <a:p>
            <a:pPr marL="0" marR="0" lvl="0" indent="0" algn="l" rtl="0">
              <a:spcBef>
                <a:spcPts val="0"/>
              </a:spcBef>
              <a:buNone/>
            </a:pPr>
            <a:endParaRPr sz="1200">
              <a:solidFill>
                <a:schemeClr val="dk1"/>
              </a:solidFill>
              <a:latin typeface="Calibri"/>
              <a:ea typeface="Calibri"/>
              <a:cs typeface="Calibri"/>
              <a:sym typeface="Calibri"/>
            </a:endParaRPr>
          </a:p>
          <a:p>
            <a:pPr marL="0" marR="0" lvl="0" indent="0" algn="l" rtl="0">
              <a:spcBef>
                <a:spcPts val="0"/>
              </a:spcBef>
              <a:buSzPct val="25000"/>
              <a:buNone/>
            </a:pPr>
            <a:r>
              <a:rPr lang="en-US" sz="1200">
                <a:solidFill>
                  <a:schemeClr val="dk1"/>
                </a:solidFill>
                <a:latin typeface="Calibri"/>
                <a:ea typeface="Calibri"/>
                <a:cs typeface="Calibri"/>
                <a:sym typeface="Calibri"/>
              </a:rPr>
              <a:t>Amie</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93" name="Shape 19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19</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6457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 name="Shape 5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We want merit based students, not students who can pay for a better society</a:t>
            </a:r>
          </a:p>
          <a:p>
            <a:pPr marL="0" marR="0" lvl="0" indent="0" algn="l" rtl="0">
              <a:spcBef>
                <a:spcPts val="0"/>
              </a:spcBef>
              <a:buNone/>
            </a:pPr>
            <a:endParaRPr sz="1200">
              <a:solidFill>
                <a:schemeClr val="dk1"/>
              </a:solidFill>
              <a:latin typeface="Calibri"/>
              <a:ea typeface="Calibri"/>
              <a:cs typeface="Calibri"/>
              <a:sym typeface="Calibri"/>
            </a:endParaRPr>
          </a:p>
          <a:p>
            <a:pPr marL="0" marR="0" lvl="0" indent="0" algn="l" rtl="0">
              <a:spcBef>
                <a:spcPts val="0"/>
              </a:spcBef>
              <a:buSzPct val="25000"/>
              <a:buNone/>
            </a:pPr>
            <a:r>
              <a:rPr lang="en-US" sz="1200">
                <a:solidFill>
                  <a:schemeClr val="dk1"/>
                </a:solidFill>
                <a:latin typeface="Calibri"/>
                <a:ea typeface="Calibri"/>
                <a:cs typeface="Calibri"/>
                <a:sym typeface="Calibri"/>
              </a:rPr>
              <a:t>College is expensive. </a:t>
            </a:r>
          </a:p>
          <a:p>
            <a:pPr marL="0" marR="0" lvl="0" indent="0" algn="l" rtl="0">
              <a:spcBef>
                <a:spcPts val="0"/>
              </a:spcBef>
              <a:buNone/>
            </a:pPr>
            <a:endParaRPr sz="1200">
              <a:solidFill>
                <a:schemeClr val="dk1"/>
              </a:solidFill>
              <a:latin typeface="Calibri"/>
              <a:ea typeface="Calibri"/>
              <a:cs typeface="Calibri"/>
              <a:sym typeface="Calibri"/>
            </a:endParaRPr>
          </a:p>
          <a:p>
            <a:pPr marL="0" marR="0" lvl="0" indent="0" algn="l" rtl="0">
              <a:spcBef>
                <a:spcPts val="0"/>
              </a:spcBef>
              <a:buSzPct val="25000"/>
              <a:buNone/>
            </a:pPr>
            <a:r>
              <a:rPr lang="en-US" sz="1200">
                <a:solidFill>
                  <a:schemeClr val="dk1"/>
                </a:solidFill>
                <a:latin typeface="Calibri"/>
                <a:ea typeface="Calibri"/>
                <a:cs typeface="Calibri"/>
                <a:sym typeface="Calibri"/>
              </a:rPr>
              <a:t>Figure</a:t>
            </a:r>
          </a:p>
          <a:p>
            <a:pPr marL="0" marR="0" lvl="0" indent="0" algn="l" rtl="0">
              <a:spcBef>
                <a:spcPts val="0"/>
              </a:spcBef>
              <a:buNone/>
            </a:pPr>
            <a:endParaRPr sz="1200">
              <a:solidFill>
                <a:schemeClr val="dk1"/>
              </a:solidFill>
              <a:latin typeface="Calibri"/>
              <a:ea typeface="Calibri"/>
              <a:cs typeface="Calibri"/>
              <a:sym typeface="Calibri"/>
            </a:endParaRPr>
          </a:p>
          <a:p>
            <a:pPr marL="0" marR="0" lvl="0" indent="0" algn="l" rtl="0">
              <a:spcBef>
                <a:spcPts val="0"/>
              </a:spcBef>
              <a:buSzPct val="25000"/>
              <a:buNone/>
            </a:pPr>
            <a:r>
              <a:rPr lang="en-US" sz="1200">
                <a:solidFill>
                  <a:schemeClr val="dk1"/>
                </a:solidFill>
                <a:latin typeface="Calibri"/>
                <a:ea typeface="Calibri"/>
                <a:cs typeface="Calibri"/>
                <a:sym typeface="Calibri"/>
              </a:rPr>
              <a:t>We wish we were here to fix the whole problem, but we can’t (today). But, as librarians, we can help control some of the costs. (Textbooks)</a:t>
            </a:r>
          </a:p>
          <a:p>
            <a:pPr marL="0" marR="0" lvl="0" indent="0" algn="l" rtl="0">
              <a:spcBef>
                <a:spcPts val="0"/>
              </a:spcBef>
              <a:buNone/>
            </a:pPr>
            <a:endParaRPr sz="1200">
              <a:solidFill>
                <a:schemeClr val="dk1"/>
              </a:solidFill>
              <a:latin typeface="Calibri"/>
              <a:ea typeface="Calibri"/>
              <a:cs typeface="Calibri"/>
              <a:sym typeface="Calibri"/>
            </a:endParaRPr>
          </a:p>
          <a:p>
            <a:pPr marL="0" marR="0" lvl="0" indent="0" algn="l" rtl="0">
              <a:spcBef>
                <a:spcPts val="0"/>
              </a:spcBef>
              <a:buSzPct val="25000"/>
              <a:buNone/>
            </a:pPr>
            <a:r>
              <a:rPr lang="en-US" sz="1200">
                <a:solidFill>
                  <a:schemeClr val="dk1"/>
                </a:solidFill>
                <a:latin typeface="Calibri"/>
                <a:ea typeface="Calibri"/>
                <a:cs typeface="Calibri"/>
                <a:sym typeface="Calibri"/>
              </a:rPr>
              <a:t>Amie</a:t>
            </a:r>
          </a:p>
        </p:txBody>
      </p:sp>
      <p:sp>
        <p:nvSpPr>
          <p:cNvPr id="56" name="Shape 5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91815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100" b="0" i="0" u="none" strike="noStrike" cap="none" baseline="0" dirty="0">
                <a:solidFill>
                  <a:srgbClr val="000000"/>
                </a:solidFill>
                <a:latin typeface="Arial"/>
                <a:ea typeface="Arial"/>
                <a:cs typeface="Arial"/>
                <a:sym typeface="Arial"/>
              </a:rPr>
              <a:t>So, you found something that has potential, but you’re still not sure of the quality. Now’s the time to check out the CRAP Test</a:t>
            </a:r>
          </a:p>
          <a:p>
            <a:pPr marL="0" marR="0" lvl="0" indent="0" algn="l" rtl="0">
              <a:lnSpc>
                <a:spcPct val="100000"/>
              </a:lnSpc>
              <a:spcBef>
                <a:spcPts val="0"/>
              </a:spcBef>
              <a:spcAft>
                <a:spcPts val="0"/>
              </a:spcAft>
              <a:buClr>
                <a:schemeClr val="dk1"/>
              </a:buClr>
              <a:buFont typeface="Calibri"/>
              <a:buNone/>
            </a:pPr>
            <a:endParaRPr sz="1100" b="0" i="0" u="none" strike="noStrike" cap="none" baseline="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US" sz="1100" b="0" i="0" u="none" strike="noStrike" cap="none" baseline="0" dirty="0">
                <a:solidFill>
                  <a:srgbClr val="000000"/>
                </a:solidFill>
                <a:latin typeface="Arial"/>
                <a:ea typeface="Arial"/>
                <a:cs typeface="Arial"/>
                <a:sym typeface="Arial"/>
              </a:rPr>
              <a:t>Currency, Relevance and </a:t>
            </a:r>
            <a:r>
              <a:rPr lang="en-US" sz="1100" b="0" i="0" u="none" strike="noStrike" cap="none" baseline="0" dirty="0" smtClean="0">
                <a:solidFill>
                  <a:srgbClr val="000000"/>
                </a:solidFill>
                <a:latin typeface="Arial"/>
                <a:ea typeface="Arial"/>
                <a:cs typeface="Arial"/>
                <a:sym typeface="Arial"/>
              </a:rPr>
              <a:t>accuracy, Authority </a:t>
            </a:r>
            <a:r>
              <a:rPr lang="en-US" sz="1100" b="0" i="0" u="none" strike="noStrike" cap="none" baseline="0" dirty="0">
                <a:solidFill>
                  <a:srgbClr val="000000"/>
                </a:solidFill>
                <a:latin typeface="Arial"/>
                <a:ea typeface="Arial"/>
                <a:cs typeface="Arial"/>
                <a:sym typeface="Arial"/>
              </a:rPr>
              <a:t>(Rice w/ Hewlett vs/ stuff that’s published by interest groups), purpose-was it created to sway</a:t>
            </a:r>
          </a:p>
          <a:p>
            <a:pPr marL="0" marR="0" lvl="0" indent="0" algn="l" rtl="0">
              <a:lnSpc>
                <a:spcPct val="100000"/>
              </a:lnSpc>
              <a:spcBef>
                <a:spcPts val="0"/>
              </a:spcBef>
              <a:spcAft>
                <a:spcPts val="0"/>
              </a:spcAft>
              <a:buClr>
                <a:srgbClr val="000000"/>
              </a:buClr>
              <a:buFont typeface="Arial"/>
              <a:buNone/>
            </a:pPr>
            <a:endParaRPr sz="1100" dirty="0"/>
          </a:p>
          <a:p>
            <a:pPr marL="0" marR="0" lvl="0" indent="0" algn="l" rtl="0">
              <a:lnSpc>
                <a:spcPct val="100000"/>
              </a:lnSpc>
              <a:spcBef>
                <a:spcPts val="0"/>
              </a:spcBef>
              <a:spcAft>
                <a:spcPts val="0"/>
              </a:spcAft>
              <a:buClr>
                <a:srgbClr val="000000"/>
              </a:buClr>
              <a:buSzPct val="25000"/>
              <a:buFont typeface="Arial"/>
              <a:buNone/>
            </a:pPr>
            <a:r>
              <a:rPr lang="en-US" sz="1100" dirty="0" err="1"/>
              <a:t>Tucky</a:t>
            </a:r>
            <a:endParaRPr lang="en-US" sz="1100" dirty="0"/>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199" name="Shape 19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20</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1763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So we know what open is and how to evaluate resources.</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So--you want to know how to find, but there’s one more step.</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How do you figure out what’s open?</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Most things covered by copyright.</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Here’s how people let you know what IS available for you to use works in this manner?</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The main way we know is from the Creative Commons license--granting an EXCEPTION to copyright law</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Creative Commons-brainchild of Stanford folks</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Search through their material as easily as google or even through google</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You need to </a:t>
            </a:r>
          </a:p>
          <a:p>
            <a:pPr marL="0" marR="0" lvl="0" indent="0" algn="l" rtl="0">
              <a:spcBef>
                <a:spcPts val="0"/>
              </a:spcBef>
              <a:buNone/>
            </a:pPr>
            <a:endParaRPr sz="1200">
              <a:solidFill>
                <a:schemeClr val="dk1"/>
              </a:solidFill>
              <a:latin typeface="Calibri"/>
              <a:ea typeface="Calibri"/>
              <a:cs typeface="Calibri"/>
              <a:sym typeface="Calibri"/>
            </a:endParaRPr>
          </a:p>
          <a:p>
            <a:pPr marL="0" marR="0" lvl="0" indent="0" algn="l" rtl="0">
              <a:spcBef>
                <a:spcPts val="0"/>
              </a:spcBef>
              <a:buSzPct val="25000"/>
              <a:buNone/>
            </a:pPr>
            <a:r>
              <a:rPr lang="en-US" sz="1200">
                <a:solidFill>
                  <a:schemeClr val="dk1"/>
                </a:solidFill>
                <a:latin typeface="Calibri"/>
                <a:ea typeface="Calibri"/>
                <a:cs typeface="Calibri"/>
                <a:sym typeface="Calibri"/>
              </a:rPr>
              <a:t>Tucky</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05" name="Shape 20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67979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0" name="Shape 21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Most CC-BY</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You can reuse however you want, even commercially--just have to give credit to whoever created it.</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That’s what we want to do! give credit where credit’s do.</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You can require others to do the same with your work. (If they use your work, must share-alike)</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Can’t change--not open (art)-no derivatives</a:t>
            </a:r>
          </a:p>
          <a:p>
            <a:pPr marL="0" marR="0" lvl="0" indent="0" algn="l" rtl="0">
              <a:spcBef>
                <a:spcPts val="0"/>
              </a:spcBef>
              <a:buNone/>
            </a:pPr>
            <a:endParaRPr sz="1200">
              <a:solidFill>
                <a:schemeClr val="dk1"/>
              </a:solidFill>
              <a:latin typeface="Calibri"/>
              <a:ea typeface="Calibri"/>
              <a:cs typeface="Calibri"/>
              <a:sym typeface="Calibri"/>
            </a:endParaRPr>
          </a:p>
          <a:p>
            <a:pPr marL="0" marR="0" lvl="0" indent="0" algn="l" rtl="0">
              <a:spcBef>
                <a:spcPts val="0"/>
              </a:spcBef>
              <a:buSzPct val="25000"/>
              <a:buNone/>
            </a:pPr>
            <a:r>
              <a:rPr lang="en-US" sz="1200">
                <a:solidFill>
                  <a:schemeClr val="dk1"/>
                </a:solidFill>
                <a:latin typeface="Calibri"/>
                <a:ea typeface="Calibri"/>
                <a:cs typeface="Calibri"/>
                <a:sym typeface="Calibri"/>
              </a:rPr>
              <a:t>Tucky</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11" name="Shape 21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22</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4165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6" name="Shape 216"/>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rtl="0">
              <a:spcBef>
                <a:spcPts val="0"/>
              </a:spcBef>
              <a:buNone/>
            </a:pPr>
            <a:r>
              <a:rPr lang="en-US"/>
              <a:t>Show examples of CC license (Peter Suber, print outs, etc). Reusing image from two pages previous</a:t>
            </a:r>
          </a:p>
          <a:p>
            <a:pPr rtl="0">
              <a:spcBef>
                <a:spcPts val="0"/>
              </a:spcBef>
              <a:buNone/>
            </a:pPr>
            <a:r>
              <a:rPr lang="en-US"/>
              <a:t>Show search page</a:t>
            </a:r>
          </a:p>
          <a:p>
            <a:pPr rtl="0">
              <a:spcBef>
                <a:spcPts val="0"/>
              </a:spcBef>
              <a:buNone/>
            </a:pPr>
            <a:endParaRPr/>
          </a:p>
          <a:p>
            <a:pPr>
              <a:spcBef>
                <a:spcPts val="0"/>
              </a:spcBef>
              <a:buNone/>
            </a:pPr>
            <a:r>
              <a:rPr lang="en-US"/>
              <a:t>Tucky</a:t>
            </a:r>
          </a:p>
        </p:txBody>
      </p:sp>
      <p:sp>
        <p:nvSpPr>
          <p:cNvPr id="217" name="Shape 217"/>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23</a:t>
            </a:fld>
            <a:endParaRPr lang="en-US"/>
          </a:p>
        </p:txBody>
      </p:sp>
    </p:spTree>
    <p:extLst>
      <p:ext uri="{BB962C8B-B14F-4D97-AF65-F5344CB8AC3E}">
        <p14:creationId xmlns:p14="http://schemas.microsoft.com/office/powerpoint/2010/main" val="4397510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4" name="Shape 22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100" b="0" i="0" u="none" strike="noStrike" cap="none" baseline="0">
                <a:solidFill>
                  <a:srgbClr val="000000"/>
                </a:solidFill>
                <a:latin typeface="Arial"/>
                <a:ea typeface="Arial"/>
                <a:cs typeface="Arial"/>
                <a:sym typeface="Arial"/>
              </a:rPr>
              <a:t>Okay, so you really like Google. We’re going to let you Google--but do it smartly!</a:t>
            </a:r>
          </a:p>
          <a:p>
            <a:pPr marL="0" marR="0" lvl="0" indent="0" algn="l" rtl="0">
              <a:lnSpc>
                <a:spcPct val="100000"/>
              </a:lnSpc>
              <a:spcBef>
                <a:spcPts val="0"/>
              </a:spcBef>
              <a:spcAft>
                <a:spcPts val="0"/>
              </a:spcAft>
              <a:buClr>
                <a:schemeClr val="dk1"/>
              </a:buClr>
              <a:buFont typeface="Calibri"/>
              <a:buNone/>
            </a:pPr>
            <a:endParaRPr sz="11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US" sz="1100" b="0" i="0" u="none" strike="noStrike" cap="none" baseline="0">
                <a:solidFill>
                  <a:srgbClr val="000000"/>
                </a:solidFill>
                <a:latin typeface="Arial"/>
                <a:ea typeface="Arial"/>
                <a:cs typeface="Arial"/>
                <a:sym typeface="Arial"/>
              </a:rPr>
              <a:t>TUCKY-STATISTICS</a:t>
            </a:r>
          </a:p>
          <a:p>
            <a:pPr marL="0" marR="0" lvl="0" indent="0" algn="l" rtl="0">
              <a:lnSpc>
                <a:spcPct val="100000"/>
              </a:lnSpc>
              <a:spcBef>
                <a:spcPts val="0"/>
              </a:spcBef>
              <a:spcAft>
                <a:spcPts val="0"/>
              </a:spcAft>
              <a:buClr>
                <a:schemeClr val="dk1"/>
              </a:buClr>
              <a:buFont typeface="Calibri"/>
              <a:buNone/>
            </a:pPr>
            <a:endParaRPr sz="11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US" sz="1100" b="0" i="0" u="none" strike="noStrike" cap="none" baseline="0">
                <a:solidFill>
                  <a:srgbClr val="000000"/>
                </a:solidFill>
                <a:latin typeface="Arial"/>
                <a:ea typeface="Arial"/>
                <a:cs typeface="Arial"/>
                <a:sym typeface="Arial"/>
              </a:rPr>
              <a:t>show how it can be written out or the symbol</a:t>
            </a:r>
          </a:p>
          <a:p>
            <a:pPr marL="0" marR="0" lvl="0" indent="0" algn="l" rtl="0">
              <a:lnSpc>
                <a:spcPct val="100000"/>
              </a:lnSpc>
              <a:spcBef>
                <a:spcPts val="0"/>
              </a:spcBef>
              <a:spcAft>
                <a:spcPts val="0"/>
              </a:spcAft>
              <a:buClr>
                <a:srgbClr val="000000"/>
              </a:buClr>
              <a:buFont typeface="Arial"/>
              <a:buNone/>
            </a:pPr>
            <a:endParaRPr sz="1100"/>
          </a:p>
          <a:p>
            <a:pPr marL="0" marR="0" lvl="0" indent="0" algn="l" rtl="0">
              <a:lnSpc>
                <a:spcPct val="100000"/>
              </a:lnSpc>
              <a:spcBef>
                <a:spcPts val="0"/>
              </a:spcBef>
              <a:spcAft>
                <a:spcPts val="0"/>
              </a:spcAft>
              <a:buClr>
                <a:srgbClr val="000000"/>
              </a:buClr>
              <a:buSzPct val="25000"/>
              <a:buFont typeface="Arial"/>
              <a:buNone/>
            </a:pPr>
            <a:r>
              <a:rPr lang="en-US" sz="1100"/>
              <a:t>Tucky</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25" name="Shape 22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0899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3" name="Shape 23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Show from LibGuide---TUCKY—</a:t>
            </a:r>
            <a:r>
              <a:rPr lang="en-US" sz="1200">
                <a:solidFill>
                  <a:schemeClr val="dk1"/>
                </a:solidFill>
                <a:latin typeface="Calibri"/>
                <a:ea typeface="Calibri"/>
                <a:cs typeface="Calibri"/>
                <a:sym typeface="Calibri"/>
              </a:rPr>
              <a:t>criminal justice</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MERLOT is a free resource designed primarily for faculty, staff and students of higher education from around the world to share their learning materials and pedagogy. MERLOT has one of the largest collections of open textbooks with thousands of free open textbooks in the collection.</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Some advantages of the MERLOT textbook collection include:</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Largest known collection of thousands of free open textbooks.</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Some of the textbooks have MERLOT Peer Reviews.</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MERLOT Members may add comments that users can read.</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Learning Exercises can be added to the description of the textbook.</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Textbooks can be added to your personal collection. </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Textbooks are searchable by subject.</a:t>
            </a:r>
          </a:p>
          <a:p>
            <a:pPr marL="0" marR="0" lvl="0" indent="0" algn="l" rtl="0">
              <a:spcBef>
                <a:spcPts val="0"/>
              </a:spcBef>
              <a:buNone/>
            </a:pPr>
            <a:endParaRPr sz="1200">
              <a:solidFill>
                <a:schemeClr val="dk1"/>
              </a:solidFill>
              <a:latin typeface="Calibri"/>
              <a:ea typeface="Calibri"/>
              <a:cs typeface="Calibri"/>
              <a:sym typeface="Calibri"/>
            </a:endParaRPr>
          </a:p>
          <a:p>
            <a:pPr marL="0" marR="0" lvl="0" indent="0" algn="l" rtl="0">
              <a:spcBef>
                <a:spcPts val="0"/>
              </a:spcBef>
              <a:buSzPct val="25000"/>
              <a:buNone/>
            </a:pPr>
            <a:r>
              <a:rPr lang="en-US" sz="1200">
                <a:solidFill>
                  <a:schemeClr val="dk1"/>
                </a:solidFill>
                <a:latin typeface="Calibri"/>
                <a:ea typeface="Calibri"/>
                <a:cs typeface="Calibri"/>
                <a:sym typeface="Calibri"/>
              </a:rPr>
              <a:t>K-12</a:t>
            </a:r>
          </a:p>
          <a:p>
            <a:pPr marL="0" marR="0" lvl="0" indent="0" algn="l" rtl="0">
              <a:spcBef>
                <a:spcPts val="0"/>
              </a:spcBef>
              <a:buNone/>
            </a:pPr>
            <a:endParaRPr sz="1200">
              <a:solidFill>
                <a:schemeClr val="dk1"/>
              </a:solidFill>
              <a:latin typeface="Calibri"/>
              <a:ea typeface="Calibri"/>
              <a:cs typeface="Calibri"/>
              <a:sym typeface="Calibri"/>
            </a:endParaRPr>
          </a:p>
          <a:p>
            <a:pPr marL="0" marR="0" lvl="0" indent="0" algn="l" rtl="0">
              <a:spcBef>
                <a:spcPts val="0"/>
              </a:spcBef>
              <a:buSzPct val="25000"/>
              <a:buNone/>
            </a:pPr>
            <a:r>
              <a:rPr lang="en-US" sz="1200">
                <a:solidFill>
                  <a:schemeClr val="dk1"/>
                </a:solidFill>
                <a:latin typeface="Calibri"/>
                <a:ea typeface="Calibri"/>
                <a:cs typeface="Calibri"/>
                <a:sym typeface="Calibri"/>
              </a:rPr>
              <a:t>CIVIL RIGHTS</a:t>
            </a:r>
          </a:p>
          <a:p>
            <a:pPr marL="0" marR="0" lvl="0" indent="0" algn="l" rtl="0">
              <a:spcBef>
                <a:spcPts val="0"/>
              </a:spcBef>
              <a:buNone/>
            </a:pPr>
            <a:endParaRPr sz="1200">
              <a:solidFill>
                <a:schemeClr val="dk1"/>
              </a:solidFill>
              <a:latin typeface="Calibri"/>
              <a:ea typeface="Calibri"/>
              <a:cs typeface="Calibri"/>
              <a:sym typeface="Calibri"/>
            </a:endParaRPr>
          </a:p>
          <a:p>
            <a:pPr marL="0" marR="0" lvl="0" indent="0" algn="l" rtl="0">
              <a:spcBef>
                <a:spcPts val="0"/>
              </a:spcBef>
              <a:buSzPct val="25000"/>
              <a:buNone/>
            </a:pPr>
            <a:r>
              <a:rPr lang="en-US" sz="1200">
                <a:solidFill>
                  <a:schemeClr val="dk1"/>
                </a:solidFill>
                <a:latin typeface="Calibri"/>
                <a:ea typeface="Calibri"/>
                <a:cs typeface="Calibri"/>
                <a:sym typeface="Calibri"/>
              </a:rPr>
              <a:t>Tucky</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34" name="Shape 23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25</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38283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2" name="Shape 242"/>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r>
              <a:rPr lang="en-US" sz="1050" dirty="0">
                <a:solidFill>
                  <a:srgbClr val="333333"/>
                </a:solidFill>
              </a:rPr>
              <a:t>Single point of access from which educators and librarians can search, browse, and evaluate resources in OER Commons’ growing collection of over 50,000 high-quality OER that have been CATALOGED and ORGANIZED. Everyone can find what they need efficiently--way easier than scouring whole web. More than just textbooks--digital collections, course work, lesson plans</a:t>
            </a:r>
          </a:p>
          <a:p>
            <a:pPr lvl="0" rtl="0">
              <a:spcBef>
                <a:spcPts val="0"/>
              </a:spcBef>
              <a:buNone/>
            </a:pPr>
            <a:endParaRPr sz="1050" dirty="0">
              <a:solidFill>
                <a:srgbClr val="333333"/>
              </a:solidFill>
            </a:endParaRPr>
          </a:p>
          <a:p>
            <a:pPr lvl="0" rtl="0">
              <a:spcBef>
                <a:spcPts val="0"/>
              </a:spcBef>
              <a:buClr>
                <a:schemeClr val="dk1"/>
              </a:buClr>
              <a:buSzPct val="100000"/>
              <a:buFont typeface="Arial"/>
              <a:buNone/>
            </a:pPr>
            <a:r>
              <a:rPr lang="en-US" sz="1050" dirty="0">
                <a:solidFill>
                  <a:srgbClr val="333333"/>
                </a:solidFill>
              </a:rPr>
              <a:t>Particularly helpful for K-12, can search by common core materials, etc.</a:t>
            </a:r>
          </a:p>
          <a:p>
            <a:pPr lvl="0" rtl="0">
              <a:spcBef>
                <a:spcPts val="0"/>
              </a:spcBef>
              <a:buClr>
                <a:schemeClr val="dk1"/>
              </a:buClr>
              <a:buFont typeface="Arial"/>
              <a:buNone/>
            </a:pPr>
            <a:endParaRPr sz="1050" dirty="0">
              <a:solidFill>
                <a:srgbClr val="333333"/>
              </a:solidFill>
            </a:endParaRPr>
          </a:p>
          <a:p>
            <a:pPr lvl="0" rtl="0">
              <a:spcBef>
                <a:spcPts val="0"/>
              </a:spcBef>
              <a:buClr>
                <a:schemeClr val="dk1"/>
              </a:buClr>
              <a:buSzPct val="100000"/>
              <a:buFont typeface="Arial"/>
              <a:buNone/>
            </a:pPr>
            <a:r>
              <a:rPr lang="en-US" sz="1050" dirty="0">
                <a:solidFill>
                  <a:srgbClr val="333333"/>
                </a:solidFill>
              </a:rPr>
              <a:t>Also a platform to create</a:t>
            </a:r>
          </a:p>
          <a:p>
            <a:pPr lvl="0" rtl="0">
              <a:spcBef>
                <a:spcPts val="0"/>
              </a:spcBef>
              <a:buClr>
                <a:schemeClr val="dk1"/>
              </a:buClr>
              <a:buFont typeface="Arial"/>
              <a:buNone/>
            </a:pPr>
            <a:endParaRPr sz="1050" dirty="0">
              <a:solidFill>
                <a:srgbClr val="333333"/>
              </a:solidFill>
            </a:endParaRPr>
          </a:p>
          <a:p>
            <a:pPr lvl="0" rtl="0">
              <a:spcBef>
                <a:spcPts val="0"/>
              </a:spcBef>
              <a:buClr>
                <a:schemeClr val="dk1"/>
              </a:buClr>
              <a:buSzPct val="100000"/>
              <a:buFont typeface="Arial"/>
              <a:buNone/>
            </a:pPr>
            <a:r>
              <a:rPr lang="en-US" sz="1050" dirty="0">
                <a:solidFill>
                  <a:srgbClr val="333333"/>
                </a:solidFill>
              </a:rPr>
              <a:t>Search: </a:t>
            </a:r>
          </a:p>
          <a:p>
            <a:pPr lvl="0" rtl="0">
              <a:spcBef>
                <a:spcPts val="0"/>
              </a:spcBef>
              <a:buClr>
                <a:schemeClr val="dk1"/>
              </a:buClr>
              <a:buSzPct val="100000"/>
              <a:buFont typeface="Arial"/>
              <a:buNone/>
            </a:pPr>
            <a:r>
              <a:rPr lang="en-US" sz="1050" dirty="0">
                <a:solidFill>
                  <a:srgbClr val="333333"/>
                </a:solidFill>
              </a:rPr>
              <a:t>Chemistry, Physical Science, College/Upper Division, Standard</a:t>
            </a:r>
          </a:p>
          <a:p>
            <a:pPr lvl="0" rtl="0">
              <a:spcBef>
                <a:spcPts val="0"/>
              </a:spcBef>
              <a:buClr>
                <a:schemeClr val="dk1"/>
              </a:buClr>
              <a:buSzPct val="100000"/>
              <a:buFont typeface="Arial"/>
              <a:buNone/>
            </a:pPr>
            <a:r>
              <a:rPr lang="en-US" sz="1050" dirty="0">
                <a:solidFill>
                  <a:srgbClr val="333333"/>
                </a:solidFill>
              </a:rPr>
              <a:t>Show options on left</a:t>
            </a:r>
          </a:p>
          <a:p>
            <a:pPr lvl="0" rtl="0">
              <a:spcBef>
                <a:spcPts val="0"/>
              </a:spcBef>
              <a:buClr>
                <a:schemeClr val="dk1"/>
              </a:buClr>
              <a:buSzPct val="100000"/>
              <a:buFont typeface="Arial"/>
              <a:buNone/>
            </a:pPr>
            <a:r>
              <a:rPr lang="en-US" sz="1050" dirty="0">
                <a:solidFill>
                  <a:srgbClr val="333333"/>
                </a:solidFill>
              </a:rPr>
              <a:t>Bioinorganic Chemistry</a:t>
            </a:r>
          </a:p>
          <a:p>
            <a:pPr lvl="0" rtl="0">
              <a:spcBef>
                <a:spcPts val="0"/>
              </a:spcBef>
              <a:buClr>
                <a:schemeClr val="dk1"/>
              </a:buClr>
              <a:buFont typeface="Arial"/>
              <a:buNone/>
            </a:pPr>
            <a:endParaRPr sz="1050" dirty="0">
              <a:solidFill>
                <a:srgbClr val="333333"/>
              </a:solidFill>
            </a:endParaRPr>
          </a:p>
          <a:p>
            <a:pPr lvl="0">
              <a:spcBef>
                <a:spcPts val="0"/>
              </a:spcBef>
              <a:buClr>
                <a:schemeClr val="dk1"/>
              </a:buClr>
              <a:buSzPct val="100000"/>
              <a:buFont typeface="Arial"/>
              <a:buNone/>
            </a:pPr>
            <a:r>
              <a:rPr lang="en-US" sz="1050" dirty="0">
                <a:solidFill>
                  <a:srgbClr val="333333"/>
                </a:solidFill>
              </a:rPr>
              <a:t>Amie</a:t>
            </a:r>
          </a:p>
        </p:txBody>
      </p:sp>
      <p:sp>
        <p:nvSpPr>
          <p:cNvPr id="243" name="Shape 243"/>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26</a:t>
            </a:fld>
            <a:endParaRPr lang="en-US"/>
          </a:p>
        </p:txBody>
      </p:sp>
    </p:spTree>
    <p:extLst>
      <p:ext uri="{BB962C8B-B14F-4D97-AF65-F5344CB8AC3E}">
        <p14:creationId xmlns:p14="http://schemas.microsoft.com/office/powerpoint/2010/main" val="39946578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1" name="Shape 25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100" b="0" i="0" u="none" strike="noStrike" cap="none" baseline="0">
                <a:solidFill>
                  <a:srgbClr val="000000"/>
                </a:solidFill>
                <a:latin typeface="Arial"/>
                <a:ea typeface="Arial"/>
                <a:cs typeface="Arial"/>
                <a:sym typeface="Arial"/>
              </a:rPr>
              <a:t>"OpenStax College offers students free textbooks that meet scope and sequence requirements for most courses. These are peer-reviewed texts written by professional content developers." Open Stax is an initiative of Rice University and Connexions.</a:t>
            </a:r>
          </a:p>
          <a:p>
            <a:pPr marL="0" marR="0" lvl="0" indent="0" algn="l" rtl="0">
              <a:lnSpc>
                <a:spcPct val="100000"/>
              </a:lnSpc>
              <a:spcBef>
                <a:spcPts val="0"/>
              </a:spcBef>
              <a:spcAft>
                <a:spcPts val="0"/>
              </a:spcAft>
              <a:buClr>
                <a:schemeClr val="dk1"/>
              </a:buClr>
              <a:buFont typeface="Calibri"/>
              <a:buNone/>
            </a:pPr>
            <a:endParaRPr sz="11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US" sz="1100" b="0" i="0" u="none" strike="noStrike" cap="none" baseline="0">
                <a:solidFill>
                  <a:srgbClr val="000000"/>
                </a:solidFill>
                <a:latin typeface="Arial"/>
                <a:ea typeface="Arial"/>
                <a:cs typeface="Arial"/>
                <a:sym typeface="Arial"/>
              </a:rPr>
              <a:t>AMIE-</a:t>
            </a:r>
            <a:r>
              <a:rPr lang="en-US" sz="1100"/>
              <a:t>ANATOMY</a:t>
            </a:r>
          </a:p>
          <a:p>
            <a:pPr marL="0" marR="0" lvl="0" indent="0" algn="l" rtl="0">
              <a:lnSpc>
                <a:spcPct val="100000"/>
              </a:lnSpc>
              <a:spcBef>
                <a:spcPts val="0"/>
              </a:spcBef>
              <a:spcAft>
                <a:spcPts val="0"/>
              </a:spcAft>
              <a:buClr>
                <a:srgbClr val="000000"/>
              </a:buClr>
              <a:buSzPct val="25000"/>
              <a:buFont typeface="Arial"/>
              <a:buNone/>
            </a:pPr>
            <a:r>
              <a:rPr lang="en-US" sz="1100" u="sng">
                <a:solidFill>
                  <a:schemeClr val="hlink"/>
                </a:solidFill>
                <a:hlinkClick r:id="rId3"/>
              </a:rPr>
              <a:t>https://www.openstaxcollege.org/books</a:t>
            </a:r>
          </a:p>
          <a:p>
            <a:pPr marL="0" marR="0" lvl="0" indent="0" algn="l" rtl="0">
              <a:lnSpc>
                <a:spcPct val="100000"/>
              </a:lnSpc>
              <a:spcBef>
                <a:spcPts val="0"/>
              </a:spcBef>
              <a:spcAft>
                <a:spcPts val="0"/>
              </a:spcAft>
              <a:buClr>
                <a:srgbClr val="000000"/>
              </a:buClr>
              <a:buSzPct val="25000"/>
              <a:buFont typeface="Arial"/>
              <a:buNone/>
            </a:pPr>
            <a:r>
              <a:rPr lang="en-US" sz="1100"/>
              <a:t>Show anatomy</a:t>
            </a:r>
            <a:br>
              <a:rPr lang="en-US" sz="1100"/>
            </a:br>
            <a:r>
              <a:rPr lang="en-US" sz="1100"/>
              <a:t>Get this book</a:t>
            </a:r>
          </a:p>
          <a:p>
            <a:pPr marL="0" marR="0" lvl="0" indent="0" algn="l" rtl="0">
              <a:lnSpc>
                <a:spcPct val="100000"/>
              </a:lnSpc>
              <a:spcBef>
                <a:spcPts val="0"/>
              </a:spcBef>
              <a:spcAft>
                <a:spcPts val="0"/>
              </a:spcAft>
              <a:buClr>
                <a:srgbClr val="000000"/>
              </a:buClr>
              <a:buSzPct val="25000"/>
              <a:buFont typeface="Arial"/>
              <a:buNone/>
            </a:pPr>
            <a:r>
              <a:rPr lang="en-US" sz="1100"/>
              <a:t>Options</a:t>
            </a:r>
          </a:p>
          <a:p>
            <a:pPr marL="0" marR="0" lvl="0" indent="0" algn="l" rtl="0">
              <a:lnSpc>
                <a:spcPct val="100000"/>
              </a:lnSpc>
              <a:spcBef>
                <a:spcPts val="0"/>
              </a:spcBef>
              <a:spcAft>
                <a:spcPts val="0"/>
              </a:spcAft>
              <a:buClr>
                <a:schemeClr val="dk1"/>
              </a:buClr>
              <a:buFont typeface="Calibri"/>
              <a:buNone/>
            </a:pPr>
            <a:endParaRPr sz="11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US" sz="1100" b="0" i="0" u="none" strike="noStrike" cap="none" baseline="0">
                <a:solidFill>
                  <a:srgbClr val="000000"/>
                </a:solidFill>
                <a:latin typeface="Arial"/>
                <a:ea typeface="Arial"/>
                <a:cs typeface="Arial"/>
                <a:sym typeface="Arial"/>
              </a:rPr>
              <a:t>this is the mercedes</a:t>
            </a:r>
          </a:p>
          <a:p>
            <a:pPr marL="0" marR="0" lvl="0" indent="0" algn="l" rtl="0">
              <a:lnSpc>
                <a:spcPct val="100000"/>
              </a:lnSpc>
              <a:spcBef>
                <a:spcPts val="0"/>
              </a:spcBef>
              <a:spcAft>
                <a:spcPts val="0"/>
              </a:spcAft>
              <a:buClr>
                <a:srgbClr val="000000"/>
              </a:buClr>
              <a:buSzPct val="25000"/>
              <a:buFont typeface="Arial"/>
              <a:buNone/>
            </a:pPr>
            <a:r>
              <a:rPr lang="en-US" sz="1100" b="0" i="0" u="none" strike="noStrike" cap="none" baseline="0">
                <a:solidFill>
                  <a:srgbClr val="000000"/>
                </a:solidFill>
                <a:latin typeface="Arial"/>
                <a:ea typeface="Arial"/>
                <a:cs typeface="Arial"/>
                <a:sym typeface="Arial"/>
              </a:rPr>
              <a:t>mandated to find 15 most high volume courses</a:t>
            </a:r>
          </a:p>
          <a:p>
            <a:pPr marL="0" marR="0" lvl="0" indent="0" algn="l" rtl="0">
              <a:lnSpc>
                <a:spcPct val="100000"/>
              </a:lnSpc>
              <a:spcBef>
                <a:spcPts val="0"/>
              </a:spcBef>
              <a:spcAft>
                <a:spcPts val="0"/>
              </a:spcAft>
              <a:buClr>
                <a:srgbClr val="000000"/>
              </a:buClr>
              <a:buSzPct val="25000"/>
              <a:buFont typeface="Arial"/>
              <a:buNone/>
            </a:pPr>
            <a:r>
              <a:rPr lang="en-US" sz="1100" b="0" i="0" u="none" strike="noStrike" cap="none" baseline="0">
                <a:solidFill>
                  <a:srgbClr val="000000"/>
                </a:solidFill>
                <a:latin typeface="Arial"/>
                <a:ea typeface="Arial"/>
                <a:cs typeface="Arial"/>
                <a:sym typeface="Arial"/>
              </a:rPr>
              <a:t>designed to compete w/ tbs already on market</a:t>
            </a:r>
          </a:p>
          <a:p>
            <a:pPr marL="0" marR="0" lvl="0" indent="0" algn="l" rtl="0">
              <a:lnSpc>
                <a:spcPct val="100000"/>
              </a:lnSpc>
              <a:spcBef>
                <a:spcPts val="0"/>
              </a:spcBef>
              <a:spcAft>
                <a:spcPts val="0"/>
              </a:spcAft>
              <a:buClr>
                <a:srgbClr val="000000"/>
              </a:buClr>
              <a:buFont typeface="Arial"/>
              <a:buNone/>
            </a:pPr>
            <a:endParaRPr sz="1100"/>
          </a:p>
          <a:p>
            <a:pPr marL="0" marR="0" lvl="0" indent="0" algn="l" rtl="0">
              <a:lnSpc>
                <a:spcPct val="100000"/>
              </a:lnSpc>
              <a:spcBef>
                <a:spcPts val="0"/>
              </a:spcBef>
              <a:spcAft>
                <a:spcPts val="0"/>
              </a:spcAft>
              <a:buClr>
                <a:srgbClr val="000000"/>
              </a:buClr>
              <a:buSzPct val="25000"/>
              <a:buFont typeface="Arial"/>
              <a:buNone/>
            </a:pPr>
            <a:r>
              <a:rPr lang="en-US" sz="1100"/>
              <a:t>Mostly college level</a:t>
            </a:r>
          </a:p>
          <a:p>
            <a:pPr marL="0" marR="0" lvl="0" indent="0" algn="l" rtl="0">
              <a:lnSpc>
                <a:spcPct val="100000"/>
              </a:lnSpc>
              <a:spcBef>
                <a:spcPts val="0"/>
              </a:spcBef>
              <a:spcAft>
                <a:spcPts val="0"/>
              </a:spcAft>
              <a:buClr>
                <a:schemeClr val="dk1"/>
              </a:buClr>
              <a:buFont typeface="Calibri"/>
              <a:buNone/>
            </a:pPr>
            <a:endParaRPr sz="11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US" sz="1100" b="0" i="0" u="none" strike="noStrike" cap="none" baseline="0">
                <a:solidFill>
                  <a:srgbClr val="000000"/>
                </a:solidFill>
                <a:latin typeface="Arial"/>
                <a:ea typeface="Arial"/>
                <a:cs typeface="Arial"/>
                <a:sym typeface="Arial"/>
              </a:rPr>
              <a:t>http://openstaxcollege.org/</a:t>
            </a:r>
          </a:p>
          <a:p>
            <a:pPr marL="0" marR="0" lvl="0" indent="0" algn="l" rtl="0">
              <a:spcBef>
                <a:spcPts val="0"/>
              </a:spcBef>
              <a:buNone/>
            </a:pPr>
            <a:endParaRPr sz="1200">
              <a:solidFill>
                <a:schemeClr val="dk1"/>
              </a:solidFill>
              <a:latin typeface="Calibri"/>
              <a:ea typeface="Calibri"/>
              <a:cs typeface="Calibri"/>
              <a:sym typeface="Calibri"/>
            </a:endParaRPr>
          </a:p>
          <a:p>
            <a:pPr marL="0" marR="0" lvl="0" indent="0" algn="l" rtl="0">
              <a:spcBef>
                <a:spcPts val="0"/>
              </a:spcBef>
              <a:buNone/>
            </a:pPr>
            <a:endParaRPr sz="1200">
              <a:solidFill>
                <a:schemeClr val="dk1"/>
              </a:solidFill>
              <a:latin typeface="Calibri"/>
              <a:ea typeface="Calibri"/>
              <a:cs typeface="Calibri"/>
              <a:sym typeface="Calibri"/>
            </a:endParaRPr>
          </a:p>
        </p:txBody>
      </p:sp>
      <p:sp>
        <p:nvSpPr>
          <p:cNvPr id="252" name="Shape 25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27</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5415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0" name="Shape 26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Amie-BIOLOGY, show peer reviews (one specific example)</a:t>
            </a:r>
          </a:p>
          <a:p>
            <a:pPr marL="0" marR="0" lvl="0" indent="0" algn="l" rtl="0">
              <a:spcBef>
                <a:spcPts val="0"/>
              </a:spcBef>
              <a:buNone/>
            </a:pPr>
            <a:endParaRPr sz="1200">
              <a:solidFill>
                <a:schemeClr val="dk1"/>
              </a:solidFill>
              <a:latin typeface="Calibri"/>
              <a:ea typeface="Calibri"/>
              <a:cs typeface="Calibri"/>
              <a:sym typeface="Calibri"/>
            </a:endParaRPr>
          </a:p>
          <a:p>
            <a:pPr marL="0" marR="0" lvl="0" indent="0" algn="l" rtl="0">
              <a:spcBef>
                <a:spcPts val="0"/>
              </a:spcBef>
              <a:buSzPct val="25000"/>
              <a:buNone/>
            </a:pPr>
            <a:r>
              <a:rPr lang="en-US" sz="1200">
                <a:solidFill>
                  <a:schemeClr val="dk1"/>
                </a:solidFill>
                <a:latin typeface="Calibri"/>
                <a:ea typeface="Calibri"/>
                <a:cs typeface="Calibri"/>
                <a:sym typeface="Calibri"/>
              </a:rPr>
              <a:t>Mostly college level</a:t>
            </a:r>
          </a:p>
        </p:txBody>
      </p:sp>
      <p:sp>
        <p:nvSpPr>
          <p:cNvPr id="261" name="Shape 26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28</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62346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7" name="Shape 267"/>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r>
              <a:rPr lang="en-US"/>
              <a:t>Tucky</a:t>
            </a:r>
          </a:p>
        </p:txBody>
      </p:sp>
      <p:sp>
        <p:nvSpPr>
          <p:cNvPr id="268" name="Shape 268"/>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29</a:t>
            </a:fld>
            <a:endParaRPr lang="en-US"/>
          </a:p>
        </p:txBody>
      </p:sp>
    </p:spTree>
    <p:extLst>
      <p:ext uri="{BB962C8B-B14F-4D97-AF65-F5344CB8AC3E}">
        <p14:creationId xmlns:p14="http://schemas.microsoft.com/office/powerpoint/2010/main" val="278954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2" name="Shape 62"/>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a:solidFill>
                  <a:schemeClr val="dk1"/>
                </a:solidFill>
              </a:rPr>
              <a:t>Since 1978, college textbook costs have increased </a:t>
            </a:r>
            <a:r>
              <a:rPr lang="en-US" sz="1000">
                <a:solidFill>
                  <a:schemeClr val="dk1"/>
                </a:solidFill>
              </a:rPr>
              <a:t>1041</a:t>
            </a:r>
            <a:r>
              <a:rPr lang="en-US" sz="1000" b="0" i="0" u="none" strike="noStrike" cap="none" baseline="0">
                <a:solidFill>
                  <a:schemeClr val="dk1"/>
                </a:solidFill>
              </a:rPr>
              <a:t>%. Over the past decade, college textbook prices have increased by 82 percent, or three times the rate of inflation, from report report.</a:t>
            </a:r>
          </a:p>
          <a:p>
            <a:pPr marL="0" marR="0" lvl="0" indent="0" algn="l" rtl="0">
              <a:spcBef>
                <a:spcPts val="0"/>
              </a:spcBef>
              <a:buNone/>
            </a:pPr>
            <a:endParaRPr sz="1000" b="0" i="0" u="none" strike="noStrike" cap="none" baseline="0">
              <a:solidFill>
                <a:schemeClr val="dk1"/>
              </a:solidFill>
            </a:endParaRPr>
          </a:p>
          <a:p>
            <a:pPr marL="0" marR="0" lvl="0" indent="0" algn="l" rtl="0">
              <a:spcBef>
                <a:spcPts val="0"/>
              </a:spcBef>
              <a:buClr>
                <a:srgbClr val="363636"/>
              </a:buClr>
              <a:buSzPct val="25000"/>
              <a:buFont typeface="Georgia"/>
              <a:buNone/>
            </a:pPr>
            <a:r>
              <a:rPr lang="en-US" sz="1000">
                <a:solidFill>
                  <a:srgbClr val="363636"/>
                </a:solidFill>
              </a:rPr>
              <a:t>Two</a:t>
            </a:r>
            <a:r>
              <a:rPr lang="en-US" sz="1000" b="0" i="0" u="none" strike="noStrike" cap="none" baseline="0">
                <a:solidFill>
                  <a:srgbClr val="363636"/>
                </a:solidFill>
              </a:rPr>
              <a:t> flaws </a:t>
            </a:r>
            <a:r>
              <a:rPr lang="en-US" sz="1000">
                <a:solidFill>
                  <a:srgbClr val="363636"/>
                </a:solidFill>
              </a:rPr>
              <a:t>in</a:t>
            </a:r>
            <a:r>
              <a:rPr lang="en-US" sz="1000" b="0" i="0" u="none" strike="noStrike" cap="none" baseline="0">
                <a:solidFill>
                  <a:srgbClr val="363636"/>
                </a:solidFill>
              </a:rPr>
              <a:t> the textbook market</a:t>
            </a:r>
            <a:r>
              <a:rPr lang="en-US" sz="1000">
                <a:solidFill>
                  <a:srgbClr val="363636"/>
                </a:solidFill>
              </a:rPr>
              <a:t>:</a:t>
            </a:r>
          </a:p>
          <a:p>
            <a:pPr marL="0" marR="0" lvl="0" indent="0" algn="l" rtl="0">
              <a:spcBef>
                <a:spcPts val="0"/>
              </a:spcBef>
              <a:buClr>
                <a:schemeClr val="dk1"/>
              </a:buClr>
              <a:buFont typeface="Calibri"/>
              <a:buNone/>
            </a:pPr>
            <a:endParaRPr sz="1000" b="0" i="0" u="none" strike="noStrike" cap="none" baseline="0">
              <a:solidFill>
                <a:srgbClr val="363636"/>
              </a:solidFill>
            </a:endParaRPr>
          </a:p>
          <a:p>
            <a:pPr marL="0" marR="0" lvl="0" indent="0" algn="l" rtl="0">
              <a:spcBef>
                <a:spcPts val="0"/>
              </a:spcBef>
              <a:buClr>
                <a:srgbClr val="363636"/>
              </a:buClr>
              <a:buSzPct val="25000"/>
              <a:buFont typeface="Georgia"/>
              <a:buNone/>
            </a:pPr>
            <a:r>
              <a:rPr lang="en-US" sz="1000">
                <a:solidFill>
                  <a:srgbClr val="363636"/>
                </a:solidFill>
              </a:rPr>
              <a:t>5</a:t>
            </a:r>
            <a:r>
              <a:rPr lang="en-US" sz="1000" b="0" i="0" u="none" strike="noStrike" cap="none" baseline="0">
                <a:solidFill>
                  <a:srgbClr val="363636"/>
                </a:solidFill>
              </a:rPr>
              <a:t> textbook publishers control more than 90% of the $8.8 billion market.  </a:t>
            </a:r>
            <a:r>
              <a:rPr lang="en-US" sz="1000">
                <a:solidFill>
                  <a:srgbClr val="363636"/>
                </a:solidFill>
              </a:rPr>
              <a:t>No</a:t>
            </a:r>
            <a:r>
              <a:rPr lang="en-US" sz="1000" b="0" i="0" u="none" strike="noStrike" cap="none" baseline="0">
                <a:solidFill>
                  <a:srgbClr val="363636"/>
                </a:solidFill>
              </a:rPr>
              <a:t> serious market competition.</a:t>
            </a:r>
          </a:p>
          <a:p>
            <a:pPr lvl="0" rtl="0">
              <a:lnSpc>
                <a:spcPct val="115000"/>
              </a:lnSpc>
              <a:spcBef>
                <a:spcPts val="0"/>
              </a:spcBef>
              <a:buClr>
                <a:schemeClr val="dk1"/>
              </a:buClr>
              <a:buFont typeface="Arial"/>
              <a:buNone/>
            </a:pPr>
            <a:endParaRPr sz="1100">
              <a:solidFill>
                <a:schemeClr val="dk1"/>
              </a:solidFill>
            </a:endParaRPr>
          </a:p>
          <a:p>
            <a:pPr lvl="0" rtl="0">
              <a:lnSpc>
                <a:spcPct val="133333"/>
              </a:lnSpc>
              <a:spcBef>
                <a:spcPts val="0"/>
              </a:spcBef>
              <a:buClr>
                <a:schemeClr val="dk1"/>
              </a:buClr>
              <a:buSzPct val="122222"/>
              <a:buFont typeface="Arial"/>
              <a:buNone/>
            </a:pPr>
            <a:r>
              <a:rPr lang="en-US" sz="900">
                <a:solidFill>
                  <a:schemeClr val="dk1"/>
                </a:solidFill>
              </a:rPr>
              <a:t>Textbook publishers benefit from a fundamental market flaw in the college textbook market. No direct interaction between the producer and the consumer--with normal markets, like the automobile market, the consumer exercises control over prices by choosing to purchase products that priced best for their value. This consumer choice forces producers to price their products competitively. In the textbook market, this consumer control is eliminated by the fact that the professor, not the student/consumer selects the product, and the student/consumer actually expends the money. Because of this, the student is a captive market, and traditional publishers are able to drive continually prices higher without fear of market repercussion. (just like prescriptions-companies market to doctors, not patients and doctors pick the meds)</a:t>
            </a:r>
          </a:p>
          <a:p>
            <a:pPr lvl="0" rtl="0">
              <a:lnSpc>
                <a:spcPct val="115000"/>
              </a:lnSpc>
              <a:spcBef>
                <a:spcPts val="0"/>
              </a:spcBef>
              <a:buClr>
                <a:schemeClr val="dk1"/>
              </a:buClr>
              <a:buFont typeface="Arial"/>
              <a:buNone/>
            </a:pPr>
            <a:endParaRPr sz="900">
              <a:solidFill>
                <a:schemeClr val="dk1"/>
              </a:solidFill>
            </a:endParaRPr>
          </a:p>
          <a:p>
            <a:pPr marL="0" marR="0" lvl="0" indent="0" algn="l" rtl="0">
              <a:spcBef>
                <a:spcPts val="0"/>
              </a:spcBef>
              <a:buClr>
                <a:srgbClr val="363636"/>
              </a:buClr>
              <a:buSzPct val="25000"/>
              <a:buFont typeface="Georgia"/>
              <a:buNone/>
            </a:pPr>
            <a:r>
              <a:rPr lang="en-US" sz="1000" b="0" i="0" u="none" strike="noStrike" cap="none" baseline="0">
                <a:solidFill>
                  <a:srgbClr val="363636"/>
                </a:solidFill>
              </a:rPr>
              <a:t> </a:t>
            </a:r>
          </a:p>
          <a:p>
            <a:pPr marL="0" marR="0" lvl="0" indent="0" algn="l" rtl="0">
              <a:lnSpc>
                <a:spcPct val="100000"/>
              </a:lnSpc>
              <a:spcBef>
                <a:spcPts val="0"/>
              </a:spcBef>
              <a:spcAft>
                <a:spcPts val="0"/>
              </a:spcAft>
              <a:buClr>
                <a:srgbClr val="363636"/>
              </a:buClr>
              <a:buFont typeface="Georgia"/>
              <a:buNone/>
            </a:pPr>
            <a:endParaRPr sz="1000">
              <a:solidFill>
                <a:srgbClr val="363636"/>
              </a:solidFill>
            </a:endParaRPr>
          </a:p>
          <a:p>
            <a:pPr marL="0" marR="0" lvl="0" indent="0" algn="l" rtl="0">
              <a:lnSpc>
                <a:spcPct val="100000"/>
              </a:lnSpc>
              <a:spcBef>
                <a:spcPts val="0"/>
              </a:spcBef>
              <a:spcAft>
                <a:spcPts val="0"/>
              </a:spcAft>
              <a:buClr>
                <a:srgbClr val="363636"/>
              </a:buClr>
              <a:buSzPct val="25000"/>
              <a:buFont typeface="Georgia"/>
              <a:buNone/>
            </a:pPr>
            <a:r>
              <a:rPr lang="en-US" sz="1000">
                <a:solidFill>
                  <a:srgbClr val="363636"/>
                </a:solidFill>
              </a:rPr>
              <a:t>Amie</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63" name="Shape 63"/>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35527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6" name="Shape 27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100" b="0" i="0" u="none" strike="noStrike" cap="none" baseline="0">
                <a:solidFill>
                  <a:srgbClr val="000000"/>
                </a:solidFill>
                <a:latin typeface="Arial"/>
                <a:ea typeface="Arial"/>
                <a:cs typeface="Arial"/>
                <a:sym typeface="Arial"/>
              </a:rPr>
              <a:t>Now you know a few things about why OERs can improve the current campus environment and how to find and evaluate them. What are you next steps?</a:t>
            </a:r>
          </a:p>
          <a:p>
            <a:pPr marL="0" marR="0" lvl="0" indent="0" algn="l" rtl="0">
              <a:spcBef>
                <a:spcPts val="0"/>
              </a:spcBef>
              <a:buNone/>
            </a:pPr>
            <a:endParaRPr sz="1200">
              <a:solidFill>
                <a:schemeClr val="dk1"/>
              </a:solidFill>
              <a:latin typeface="Calibri"/>
              <a:ea typeface="Calibri"/>
              <a:cs typeface="Calibri"/>
              <a:sym typeface="Calibri"/>
            </a:endParaRPr>
          </a:p>
          <a:p>
            <a:pPr marL="0" marR="0" lvl="0" indent="0" algn="l" rtl="0">
              <a:spcBef>
                <a:spcPts val="0"/>
              </a:spcBef>
              <a:buSzPct val="25000"/>
              <a:buNone/>
            </a:pPr>
            <a:r>
              <a:rPr lang="en-US" sz="1200">
                <a:solidFill>
                  <a:schemeClr val="dk1"/>
                </a:solidFill>
                <a:latin typeface="Calibri"/>
                <a:ea typeface="Calibri"/>
                <a:cs typeface="Calibri"/>
                <a:sym typeface="Calibri"/>
              </a:rPr>
              <a:t>Tucky</a:t>
            </a:r>
          </a:p>
        </p:txBody>
      </p:sp>
      <p:sp>
        <p:nvSpPr>
          <p:cNvPr id="277" name="Shape 27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30</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86219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endParaRPr/>
          </a:p>
        </p:txBody>
      </p:sp>
      <p:sp>
        <p:nvSpPr>
          <p:cNvPr id="283" name="Shape 283"/>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996739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290" name="Shape 290"/>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91849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0" name="Shape 70"/>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rtl="0">
              <a:spcBef>
                <a:spcPts val="0"/>
              </a:spcBef>
              <a:buNone/>
            </a:pPr>
            <a:r>
              <a:rPr lang="en-US" dirty="0"/>
              <a:t>We all know that textbooks are expensive. So let’s talk about what else you already know:</a:t>
            </a:r>
          </a:p>
          <a:p>
            <a:pPr lvl="0" rtl="0">
              <a:spcBef>
                <a:spcPts val="640"/>
              </a:spcBef>
              <a:buNone/>
            </a:pPr>
            <a:endParaRPr sz="1800" dirty="0">
              <a:solidFill>
                <a:schemeClr val="dk1"/>
              </a:solidFill>
            </a:endParaRPr>
          </a:p>
          <a:p>
            <a:pPr marL="914400" lvl="1" indent="-342900" rtl="0">
              <a:spcBef>
                <a:spcPts val="560"/>
              </a:spcBef>
              <a:buClr>
                <a:schemeClr val="dk1"/>
              </a:buClr>
              <a:buSzPct val="100000"/>
              <a:buChar char="–"/>
            </a:pPr>
            <a:r>
              <a:rPr lang="en-US" sz="1800" dirty="0">
                <a:solidFill>
                  <a:schemeClr val="dk1"/>
                </a:solidFill>
              </a:rPr>
              <a:t>1200 average</a:t>
            </a:r>
          </a:p>
          <a:p>
            <a:pPr marL="914400" lvl="1" indent="-342900" rtl="0">
              <a:spcBef>
                <a:spcPts val="560"/>
              </a:spcBef>
              <a:buClr>
                <a:schemeClr val="dk1"/>
              </a:buClr>
              <a:buSzPct val="100000"/>
              <a:buChar char="–"/>
            </a:pPr>
            <a:r>
              <a:rPr lang="en-US" sz="1800" dirty="0">
                <a:solidFill>
                  <a:schemeClr val="dk1"/>
                </a:solidFill>
              </a:rPr>
              <a:t>worse for freshman, survey classes</a:t>
            </a:r>
          </a:p>
          <a:p>
            <a:pPr marL="914400" lvl="1" indent="-342900" rtl="0">
              <a:spcBef>
                <a:spcPts val="560"/>
              </a:spcBef>
              <a:buClr>
                <a:schemeClr val="dk1"/>
              </a:buClr>
              <a:buSzPct val="100000"/>
              <a:buChar char="–"/>
            </a:pPr>
            <a:r>
              <a:rPr lang="en-US" sz="1800" dirty="0">
                <a:solidFill>
                  <a:schemeClr val="dk1"/>
                </a:solidFill>
              </a:rPr>
              <a:t>use </a:t>
            </a:r>
            <a:r>
              <a:rPr lang="en-US" sz="1800" dirty="0" err="1">
                <a:solidFill>
                  <a:schemeClr val="dk1"/>
                </a:solidFill>
              </a:rPr>
              <a:t>usc’s</a:t>
            </a:r>
            <a:r>
              <a:rPr lang="en-US" sz="1800" dirty="0">
                <a:solidFill>
                  <a:schemeClr val="dk1"/>
                </a:solidFill>
              </a:rPr>
              <a:t> example</a:t>
            </a:r>
          </a:p>
          <a:p>
            <a:pPr marL="914400" lvl="1" indent="-342900" rtl="0">
              <a:spcBef>
                <a:spcPts val="560"/>
              </a:spcBef>
              <a:buClr>
                <a:schemeClr val="dk1"/>
              </a:buClr>
              <a:buSzPct val="100000"/>
              <a:buChar char="–"/>
            </a:pPr>
            <a:r>
              <a:rPr lang="en-US" sz="1800" dirty="0">
                <a:solidFill>
                  <a:schemeClr val="dk1"/>
                </a:solidFill>
              </a:rPr>
              <a:t>community colleges get hit harder</a:t>
            </a:r>
          </a:p>
          <a:p>
            <a:pPr marL="914400" lvl="1" indent="-342900" rtl="0">
              <a:spcBef>
                <a:spcPts val="560"/>
              </a:spcBef>
              <a:buClr>
                <a:schemeClr val="dk1"/>
              </a:buClr>
              <a:buSzPct val="100000"/>
              <a:buChar char="–"/>
            </a:pPr>
            <a:r>
              <a:rPr lang="en-US" sz="1800" dirty="0">
                <a:solidFill>
                  <a:schemeClr val="dk1"/>
                </a:solidFill>
              </a:rPr>
              <a:t>exponentially more than cost of living now--how long will the </a:t>
            </a:r>
            <a:r>
              <a:rPr lang="en-US" sz="1800" dirty="0" err="1">
                <a:solidFill>
                  <a:schemeClr val="dk1"/>
                </a:solidFill>
              </a:rPr>
              <a:t>avg</a:t>
            </a:r>
            <a:r>
              <a:rPr lang="en-US" sz="1800" dirty="0">
                <a:solidFill>
                  <a:schemeClr val="dk1"/>
                </a:solidFill>
              </a:rPr>
              <a:t> student have to save before they can afford textbooks.</a:t>
            </a:r>
          </a:p>
          <a:p>
            <a:pPr marL="914400" lvl="1" indent="-342900" rtl="0">
              <a:spcBef>
                <a:spcPts val="560"/>
              </a:spcBef>
              <a:buClr>
                <a:schemeClr val="dk1"/>
              </a:buClr>
              <a:buSzPct val="100000"/>
              <a:buChar char="–"/>
            </a:pPr>
            <a:r>
              <a:rPr lang="en-US" sz="1800" dirty="0">
                <a:solidFill>
                  <a:schemeClr val="dk1"/>
                </a:solidFill>
              </a:rPr>
              <a:t>WHY: monopoly of textbook publishers, same problem as with </a:t>
            </a:r>
            <a:r>
              <a:rPr lang="en-US" sz="1800" dirty="0" smtClean="0">
                <a:solidFill>
                  <a:schemeClr val="dk1"/>
                </a:solidFill>
              </a:rPr>
              <a:t>pharmaceuticals</a:t>
            </a:r>
          </a:p>
          <a:p>
            <a:pPr marL="914400" lvl="1" indent="-342900" rtl="0">
              <a:spcBef>
                <a:spcPts val="560"/>
              </a:spcBef>
              <a:buClr>
                <a:schemeClr val="dk1"/>
              </a:buClr>
              <a:buSzPct val="100000"/>
              <a:buChar char="–"/>
            </a:pPr>
            <a:endParaRPr lang="en-US" sz="1800" dirty="0">
              <a:solidFill>
                <a:schemeClr val="dk1"/>
              </a:solidFill>
            </a:endParaRPr>
          </a:p>
          <a:p>
            <a:pPr lvl="0" rtl="0">
              <a:spcBef>
                <a:spcPts val="560"/>
              </a:spcBef>
              <a:buNone/>
            </a:pPr>
            <a:r>
              <a:rPr lang="en-US" sz="1800" dirty="0" err="1">
                <a:solidFill>
                  <a:schemeClr val="dk1"/>
                </a:solidFill>
              </a:rPr>
              <a:t>Tucky</a:t>
            </a:r>
            <a:endParaRPr lang="en-US" sz="1800" dirty="0">
              <a:solidFill>
                <a:schemeClr val="dk1"/>
              </a:solidFill>
            </a:endParaRPr>
          </a:p>
          <a:p>
            <a:pPr>
              <a:spcBef>
                <a:spcPts val="0"/>
              </a:spcBef>
              <a:buNone/>
            </a:pPr>
            <a:endParaRPr dirty="0"/>
          </a:p>
        </p:txBody>
      </p:sp>
      <p:sp>
        <p:nvSpPr>
          <p:cNvPr id="71" name="Shape 71"/>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a:t>
            </a:fld>
            <a:endParaRPr lang="en-US"/>
          </a:p>
        </p:txBody>
      </p:sp>
    </p:spTree>
    <p:extLst>
      <p:ext uri="{BB962C8B-B14F-4D97-AF65-F5344CB8AC3E}">
        <p14:creationId xmlns:p14="http://schemas.microsoft.com/office/powerpoint/2010/main" val="1779520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9" name="Shape 7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USC looks low by comparison, but the landscape is more nuanced.  Since we have a lot of upper level and graduate programs, these textbook averages do not tell the full story of our average undergraduate.  </a:t>
            </a:r>
          </a:p>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For many students and families already struggling to afford a college degree, especially in SC, that is simply too much – meaning more debt, working longer hours, or making choices that undermine academic success.</a:t>
            </a:r>
          </a:p>
          <a:p>
            <a:pPr marL="0" marR="0" lvl="0" indent="0" algn="l" rtl="0">
              <a:spcBef>
                <a:spcPts val="0"/>
              </a:spcBef>
              <a:buNone/>
            </a:pPr>
            <a:endParaRPr sz="1200">
              <a:solidFill>
                <a:schemeClr val="dk1"/>
              </a:solidFill>
              <a:latin typeface="Calibri"/>
              <a:ea typeface="Calibri"/>
              <a:cs typeface="Calibri"/>
              <a:sym typeface="Calibri"/>
            </a:endParaRPr>
          </a:p>
          <a:p>
            <a:pPr marL="0" marR="0" lvl="0" indent="0" algn="l" rtl="0">
              <a:spcBef>
                <a:spcPts val="0"/>
              </a:spcBef>
              <a:buSzPct val="25000"/>
              <a:buNone/>
            </a:pPr>
            <a:r>
              <a:rPr lang="en-US" sz="1200">
                <a:solidFill>
                  <a:schemeClr val="dk1"/>
                </a:solidFill>
                <a:latin typeface="Calibri"/>
                <a:ea typeface="Calibri"/>
                <a:cs typeface="Calibri"/>
                <a:sym typeface="Calibri"/>
              </a:rPr>
              <a:t>Tucky</a:t>
            </a:r>
          </a:p>
        </p:txBody>
      </p:sp>
      <p:sp>
        <p:nvSpPr>
          <p:cNvPr id="80" name="Shape 8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5</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54688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Textbook costs obviously affect students who are in lower income brackets more.  These students are often first generation college students as well. Additionally, textbook publishers target large survey classes so that they can maximize their profits.  This cost also disproportionately hits freshman, who have the least amount of skills at navigating this system as well as are vulnerable for dropping out. </a:t>
            </a: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For many students and families already struggling to afford a college degree, especially in SC, that is simply too much – meaning more debt, working longer hours, or making choices that undermine academic success.</a:t>
            </a:r>
          </a:p>
          <a:p>
            <a:pPr marL="0" marR="0" lvl="0" indent="0" algn="l" rtl="0">
              <a:spcBef>
                <a:spcPts val="0"/>
              </a:spcBef>
              <a:buNone/>
            </a:pPr>
            <a:endParaRPr sz="1200" dirty="0">
              <a:solidFill>
                <a:schemeClr val="dk1"/>
              </a:solidFill>
              <a:latin typeface="Calibri"/>
              <a:ea typeface="Calibri"/>
              <a:cs typeface="Calibri"/>
              <a:sym typeface="Calibri"/>
            </a:endParaRPr>
          </a:p>
          <a:p>
            <a:pPr marL="0" marR="0" lvl="0" indent="0" algn="l" rtl="0">
              <a:spcBef>
                <a:spcPts val="0"/>
              </a:spcBef>
              <a:buSzPct val="25000"/>
              <a:buNone/>
            </a:pPr>
            <a:r>
              <a:rPr lang="en-US" sz="1200" dirty="0" err="1">
                <a:solidFill>
                  <a:schemeClr val="dk1"/>
                </a:solidFill>
                <a:latin typeface="Calibri"/>
                <a:ea typeface="Calibri"/>
                <a:cs typeface="Calibri"/>
                <a:sym typeface="Calibri"/>
              </a:rPr>
              <a:t>Tucky</a:t>
            </a:r>
            <a:endParaRPr lang="en-US" sz="120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6</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48621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Do you think your student</a:t>
            </a:r>
            <a:r>
              <a:rPr lang="en-US" sz="1200">
                <a:solidFill>
                  <a:schemeClr val="dk1"/>
                </a:solidFill>
                <a:latin typeface="Calibri"/>
                <a:ea typeface="Calibri"/>
                <a:cs typeface="Calibri"/>
                <a:sym typeface="Calibri"/>
              </a:rPr>
              <a:t>s</a:t>
            </a:r>
            <a:r>
              <a:rPr lang="en-US" sz="1200" b="0" i="0" u="none" strike="noStrike" cap="none" baseline="0">
                <a:solidFill>
                  <a:schemeClr val="dk1"/>
                </a:solidFill>
                <a:latin typeface="Calibri"/>
                <a:ea typeface="Calibri"/>
                <a:cs typeface="Calibri"/>
                <a:sym typeface="Calibri"/>
              </a:rPr>
              <a:t> buy and use the book?</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Stateof Florida 2012 survey</a:t>
            </a:r>
          </a:p>
          <a:p>
            <a:pPr marL="0" marR="0" lvl="0" indent="0" algn="l" rtl="0">
              <a:lnSpc>
                <a:spcPct val="100000"/>
              </a:lnSpc>
              <a:spcBef>
                <a:spcPts val="0"/>
              </a:spcBef>
              <a:spcAft>
                <a:spcPts val="0"/>
              </a:spcAft>
              <a:buClr>
                <a:schemeClr val="hlink"/>
              </a:buClr>
              <a:buSzPct val="25000"/>
              <a:buFont typeface="Calibri"/>
              <a:buNone/>
            </a:pPr>
            <a:r>
              <a:rPr lang="en-US" sz="1200" b="0" i="0" u="sng" strike="noStrike" cap="none" baseline="0">
                <a:solidFill>
                  <a:schemeClr val="hlink"/>
                </a:solidFill>
                <a:latin typeface="Calibri"/>
                <a:ea typeface="Calibri"/>
                <a:cs typeface="Calibri"/>
                <a:sym typeface="Calibri"/>
                <a:hlinkClick r:id="rId3"/>
              </a:rPr>
              <a:t>http://www.openaccesstextbooks.org/%5Cpdf%5C2012_Florida_Student_Textbook_Survey.pdf</a:t>
            </a:r>
          </a:p>
          <a:p>
            <a:pPr marL="0" marR="0" lvl="0" indent="0" algn="l" rtl="0">
              <a:lnSpc>
                <a:spcPct val="100000"/>
              </a:lnSpc>
              <a:spcBef>
                <a:spcPts val="0"/>
              </a:spcBef>
              <a:spcAft>
                <a:spcPts val="0"/>
              </a:spcAft>
              <a:buClr>
                <a:schemeClr val="hlink"/>
              </a:buClr>
              <a:buFont typeface="Calibri"/>
              <a:buNone/>
            </a:pPr>
            <a:endParaRPr/>
          </a:p>
          <a:p>
            <a:pPr marL="0" marR="0" lvl="0" indent="0" algn="l" rtl="0">
              <a:lnSpc>
                <a:spcPct val="100000"/>
              </a:lnSpc>
              <a:spcBef>
                <a:spcPts val="0"/>
              </a:spcBef>
              <a:spcAft>
                <a:spcPts val="0"/>
              </a:spcAft>
              <a:buClr>
                <a:schemeClr val="hlink"/>
              </a:buClr>
              <a:buSzPct val="25000"/>
              <a:buFont typeface="Calibri"/>
              <a:buNone/>
            </a:pPr>
            <a:r>
              <a:rPr lang="en-US"/>
              <a:t>Amie</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97" name="Shape 9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7</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758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r>
              <a:rPr lang="en-US"/>
              <a:t>Amie</a:t>
            </a:r>
          </a:p>
        </p:txBody>
      </p:sp>
      <p:sp>
        <p:nvSpPr>
          <p:cNvPr id="103" name="Shape 103"/>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931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What are some solutions that have been tried, or have been presented as the answer to all of the problems? rental, online, used: still expensive and restrictive</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			library textbook program: expensive, not sustainable, only so many students can use at a time (access is a major problem)</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Rental-still expensive, can’t use fully--can’t highlight, write, etc or won’t get money back</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OPEN</a:t>
            </a:r>
          </a:p>
          <a:p>
            <a:pPr marL="0" marR="0" lvl="0" indent="0" algn="l" rtl="0">
              <a:spcBef>
                <a:spcPts val="0"/>
              </a:spcBef>
              <a:buNone/>
            </a:pPr>
            <a:endParaRPr sz="1200">
              <a:solidFill>
                <a:schemeClr val="dk1"/>
              </a:solidFill>
              <a:latin typeface="Calibri"/>
              <a:ea typeface="Calibri"/>
              <a:cs typeface="Calibri"/>
              <a:sym typeface="Calibri"/>
            </a:endParaRPr>
          </a:p>
          <a:p>
            <a:pPr marL="0" marR="0" lvl="0" indent="0" algn="l" rtl="0">
              <a:spcBef>
                <a:spcPts val="0"/>
              </a:spcBef>
              <a:buSzPct val="25000"/>
              <a:buNone/>
            </a:pPr>
            <a:r>
              <a:rPr lang="en-US" sz="1200">
                <a:solidFill>
                  <a:schemeClr val="dk1"/>
                </a:solidFill>
                <a:latin typeface="Calibri"/>
                <a:ea typeface="Calibri"/>
                <a:cs typeface="Calibri"/>
                <a:sym typeface="Calibri"/>
              </a:rPr>
              <a:t>Tucky</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13" name="Shape 11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9</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1521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685800" y="4496544"/>
            <a:ext cx="7772400" cy="1442671"/>
          </a:xfrm>
          <a:prstGeom prst="rect">
            <a:avLst/>
          </a:prstGeom>
          <a:noFill/>
          <a:ln>
            <a:noFill/>
          </a:ln>
        </p:spPr>
        <p:txBody>
          <a:bodyPr lIns="91425" tIns="91425" rIns="91425" bIns="91425" anchor="t"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1830772" y="4441416"/>
            <a:ext cx="5486399" cy="56669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8" name="Shape 48"/>
          <p:cNvSpPr>
            <a:spLocks noGrp="1"/>
          </p:cNvSpPr>
          <p:nvPr>
            <p:ph type="pic" idx="2"/>
          </p:nvPr>
        </p:nvSpPr>
        <p:spPr>
          <a:xfrm>
            <a:off x="1830772" y="612775"/>
            <a:ext cx="5486399" cy="3671699"/>
          </a:xfrm>
          <a:prstGeom prst="rect">
            <a:avLst/>
          </a:prstGeom>
          <a:noFill/>
          <a:ln>
            <a:noFill/>
          </a:ln>
        </p:spPr>
      </p:sp>
      <p:sp>
        <p:nvSpPr>
          <p:cNvPr id="49" name="Shape 49"/>
          <p:cNvSpPr txBox="1">
            <a:spLocks noGrp="1"/>
          </p:cNvSpPr>
          <p:nvPr>
            <p:ph type="body" idx="1"/>
          </p:nvPr>
        </p:nvSpPr>
        <p:spPr>
          <a:xfrm>
            <a:off x="1830772" y="5008153"/>
            <a:ext cx="5486399" cy="804899"/>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Slide">
    <p:spTree>
      <p:nvGrpSpPr>
        <p:cNvPr id="1" name="Shape 28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2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3" name="Shape 23"/>
          <p:cNvSpPr txBox="1">
            <a:spLocks noGrp="1"/>
          </p:cNvSpPr>
          <p:nvPr>
            <p:ph type="body" idx="1"/>
          </p:nvPr>
        </p:nvSpPr>
        <p:spPr>
          <a:xfrm>
            <a:off x="457200" y="1600200"/>
            <a:ext cx="8229600" cy="41082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4"/>
        <p:cNvGrpSpPr/>
        <p:nvPr/>
      </p:nvGrpSpPr>
      <p:grpSpPr>
        <a:xfrm>
          <a:off x="0" y="0"/>
          <a:ext cx="0" cy="0"/>
          <a:chOff x="0" y="0"/>
          <a:chExt cx="0" cy="0"/>
        </a:xfrm>
      </p:grpSpPr>
      <p:sp>
        <p:nvSpPr>
          <p:cNvPr id="25" name="Shape 25"/>
          <p:cNvSpPr txBox="1">
            <a:spLocks noGrp="1"/>
          </p:cNvSpPr>
          <p:nvPr>
            <p:ph type="ctrTitle"/>
          </p:nvPr>
        </p:nvSpPr>
        <p:spPr>
          <a:xfrm>
            <a:off x="685800" y="2130425"/>
            <a:ext cx="7772400" cy="1470000"/>
          </a:xfrm>
          <a:prstGeom prst="rect">
            <a:avLst/>
          </a:prstGeom>
          <a:noFill/>
          <a:ln>
            <a:noFill/>
          </a:ln>
        </p:spPr>
        <p:txBody>
          <a:bodyPr lIns="91425" tIns="91425" rIns="91425" bIns="91425" anchor="t"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26" name="Shape 2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rgbClr val="888888"/>
              </a:buClr>
              <a:buFont typeface="Arial"/>
              <a:buNone/>
              <a:defRPr/>
            </a:lvl1pPr>
            <a:lvl2pPr marL="457200" marR="0" indent="0" algn="ctr" rtl="0">
              <a:spcBef>
                <a:spcPts val="560"/>
              </a:spcBef>
              <a:spcAft>
                <a:spcPts val="0"/>
              </a:spcAft>
              <a:buClr>
                <a:srgbClr val="888888"/>
              </a:buClr>
              <a:buFont typeface="Arial"/>
              <a:buNone/>
              <a:defRPr/>
            </a:lvl2pPr>
            <a:lvl3pPr marL="914400" marR="0" indent="0" algn="ctr" rtl="0">
              <a:spcBef>
                <a:spcPts val="480"/>
              </a:spcBef>
              <a:spcAft>
                <a:spcPts val="0"/>
              </a:spcAft>
              <a:buClr>
                <a:srgbClr val="888888"/>
              </a:buClr>
              <a:buFont typeface="Arial"/>
              <a:buNone/>
              <a:defRPr/>
            </a:lvl3pPr>
            <a:lvl4pPr marL="1371600" marR="0" indent="0" algn="ctr" rtl="0">
              <a:spcBef>
                <a:spcPts val="400"/>
              </a:spcBef>
              <a:spcAft>
                <a:spcPts val="0"/>
              </a:spcAft>
              <a:buClr>
                <a:srgbClr val="888888"/>
              </a:buClr>
              <a:buFont typeface="Arial"/>
              <a:buNone/>
              <a:defRPr/>
            </a:lvl4pPr>
            <a:lvl5pPr marL="1828800" marR="0" indent="0" algn="ctr" rtl="0">
              <a:spcBef>
                <a:spcPts val="400"/>
              </a:spcBef>
              <a:spcAft>
                <a:spcPts val="0"/>
              </a:spcAft>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90243" y="4406900"/>
            <a:ext cx="7772400" cy="1361999"/>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 name="Shape 29"/>
          <p:cNvSpPr txBox="1">
            <a:spLocks noGrp="1"/>
          </p:cNvSpPr>
          <p:nvPr>
            <p:ph type="body" idx="1"/>
          </p:nvPr>
        </p:nvSpPr>
        <p:spPr>
          <a:xfrm>
            <a:off x="690243" y="2906713"/>
            <a:ext cx="7772400" cy="1500300"/>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2" name="Shape 32"/>
          <p:cNvSpPr txBox="1">
            <a:spLocks noGrp="1"/>
          </p:cNvSpPr>
          <p:nvPr>
            <p:ph type="body" idx="1"/>
          </p:nvPr>
        </p:nvSpPr>
        <p:spPr>
          <a:xfrm>
            <a:off x="457200" y="1600200"/>
            <a:ext cx="4038599" cy="41723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 name="Shape 33"/>
          <p:cNvSpPr txBox="1">
            <a:spLocks noGrp="1"/>
          </p:cNvSpPr>
          <p:nvPr>
            <p:ph type="body" idx="2"/>
          </p:nvPr>
        </p:nvSpPr>
        <p:spPr>
          <a:xfrm>
            <a:off x="4648200" y="1600200"/>
            <a:ext cx="4038599" cy="41723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body" idx="1"/>
          </p:nvPr>
        </p:nvSpPr>
        <p:spPr>
          <a:xfrm>
            <a:off x="457200" y="1535112"/>
            <a:ext cx="4040099" cy="639900"/>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7" name="Shape 37"/>
          <p:cNvSpPr txBox="1">
            <a:spLocks noGrp="1"/>
          </p:cNvSpPr>
          <p:nvPr>
            <p:ph type="body" idx="2"/>
          </p:nvPr>
        </p:nvSpPr>
        <p:spPr>
          <a:xfrm>
            <a:off x="457200" y="2174875"/>
            <a:ext cx="4040099" cy="35718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 name="Shape 38"/>
          <p:cNvSpPr txBox="1">
            <a:spLocks noGrp="1"/>
          </p:cNvSpPr>
          <p:nvPr>
            <p:ph type="body" idx="3"/>
          </p:nvPr>
        </p:nvSpPr>
        <p:spPr>
          <a:xfrm>
            <a:off x="4645025" y="1535112"/>
            <a:ext cx="4041900" cy="639900"/>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9" name="Shape 39"/>
          <p:cNvSpPr txBox="1">
            <a:spLocks noGrp="1"/>
          </p:cNvSpPr>
          <p:nvPr>
            <p:ph type="body" idx="4"/>
          </p:nvPr>
        </p:nvSpPr>
        <p:spPr>
          <a:xfrm>
            <a:off x="4645025" y="2174875"/>
            <a:ext cx="4041900" cy="35718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73050"/>
            <a:ext cx="3008399" cy="1161900"/>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 name="Shape 44"/>
          <p:cNvSpPr txBox="1">
            <a:spLocks noGrp="1"/>
          </p:cNvSpPr>
          <p:nvPr>
            <p:ph type="body" idx="1"/>
          </p:nvPr>
        </p:nvSpPr>
        <p:spPr>
          <a:xfrm>
            <a:off x="3575050" y="273050"/>
            <a:ext cx="5111699" cy="54608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2"/>
          </p:nvPr>
        </p:nvSpPr>
        <p:spPr>
          <a:xfrm>
            <a:off x="457200" y="1435100"/>
            <a:ext cx="3008399" cy="4298999"/>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pic>
        <p:nvPicPr>
          <p:cNvPr id="9" name="Shape 9"/>
          <p:cNvPicPr preferRelativeResize="0"/>
          <p:nvPr/>
        </p:nvPicPr>
        <p:blipFill rotWithShape="1">
          <a:blip r:embed="rId3">
            <a:alphaModFix/>
          </a:blip>
          <a:srcRect/>
          <a:stretch/>
        </p:blipFill>
        <p:spPr>
          <a:xfrm>
            <a:off x="0" y="0"/>
            <a:ext cx="9142413"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
        <p:cNvGrpSpPr/>
        <p:nvPr/>
      </p:nvGrpSpPr>
      <p:grpSpPr>
        <a:xfrm>
          <a:off x="0" y="0"/>
          <a:ext cx="0" cy="0"/>
          <a:chOff x="0" y="0"/>
          <a:chExt cx="0" cy="0"/>
        </a:xfrm>
      </p:grpSpPr>
      <p:pic>
        <p:nvPicPr>
          <p:cNvPr id="19" name="Shape 19"/>
          <p:cNvPicPr preferRelativeResize="0"/>
          <p:nvPr/>
        </p:nvPicPr>
        <p:blipFill rotWithShape="1">
          <a:blip r:embed="rId11">
            <a:alphaModFix/>
          </a:blip>
          <a:srcRect/>
          <a:stretch/>
        </p:blipFill>
        <p:spPr>
          <a:xfrm>
            <a:off x="0" y="0"/>
            <a:ext cx="9142499"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4"/>
        <p:cNvGrpSpPr/>
        <p:nvPr/>
      </p:nvGrpSpPr>
      <p:grpSpPr>
        <a:xfrm>
          <a:off x="0" y="0"/>
          <a:ext cx="0" cy="0"/>
          <a:chOff x="0" y="0"/>
          <a:chExt cx="0" cy="0"/>
        </a:xfrm>
      </p:grpSpPr>
      <p:pic>
        <p:nvPicPr>
          <p:cNvPr id="285" name="Shape 285"/>
          <p:cNvPicPr preferRelativeResize="0"/>
          <p:nvPr/>
        </p:nvPicPr>
        <p:blipFill rotWithShape="1">
          <a:blip r:embed="rId3">
            <a:alphaModFix/>
          </a:blip>
          <a:srcRect/>
          <a:stretch/>
        </p:blipFill>
        <p:spPr>
          <a:xfrm>
            <a:off x="0" y="0"/>
            <a:ext cx="9142413"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mcphee.com/blo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flazingo.co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library.umass.edu/services/teaching-and-learning/oer/open-education-initiativ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www.tcc.edu/academics/zdegree/index.html"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www.flickr.com/photos/11247304@N06/1340979055/" TargetMode="Externa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comments" Target="../comments/comment3.xml"/><Relationship Id="rId5" Type="http://schemas.openxmlformats.org/officeDocument/2006/relationships/image" Target="../media/image19.jp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hyperlink" Target="http://www.slideshare.net/djerns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comments" Target="../comments/comment4.xml"/><Relationship Id="rId4" Type="http://schemas.openxmlformats.org/officeDocument/2006/relationships/hyperlink" Target="https://www.flickr.com/photos/smem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www.google.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oerconsortium.org/" TargetMode="External"/><Relationship Id="rId13" Type="http://schemas.openxmlformats.org/officeDocument/2006/relationships/hyperlink" Target="cnx.org" TargetMode="External"/><Relationship Id="rId3" Type="http://schemas.openxmlformats.org/officeDocument/2006/relationships/hyperlink" Target="http://open.bccampus.ca/" TargetMode="External"/><Relationship Id="rId7" Type="http://schemas.openxmlformats.org/officeDocument/2006/relationships/hyperlink" Target="collegeopentextbooks.org" TargetMode="External"/><Relationship Id="rId12" Type="http://schemas.openxmlformats.org/officeDocument/2006/relationships/hyperlink" Target="https://open.umich.edu" TargetMode="External"/><Relationship Id="rId2" Type="http://schemas.openxmlformats.org/officeDocument/2006/relationships/notesSlide" Target="../notesSlides/notesSlide29.xml"/><Relationship Id="rId16" Type="http://schemas.openxmlformats.org/officeDocument/2006/relationships/hyperlink" Target="http://www.springeropen.com/books" TargetMode="External"/><Relationship Id="rId1" Type="http://schemas.openxmlformats.org/officeDocument/2006/relationships/slideLayout" Target="../slideLayouts/slideLayout3.xml"/><Relationship Id="rId6" Type="http://schemas.openxmlformats.org/officeDocument/2006/relationships/hyperlink" Target="http://www.centerofmath.org/textbooks/index.html" TargetMode="External"/><Relationship Id="rId11" Type="http://schemas.openxmlformats.org/officeDocument/2006/relationships/hyperlink" Target="http://www.openaccesstextbooks.org/index.html" TargetMode="External"/><Relationship Id="rId5" Type="http://schemas.openxmlformats.org/officeDocument/2006/relationships/hyperlink" Target="http://library.calstate.edu/textbook/?isbn=&amp;type=books&amp;button=Search" TargetMode="External"/><Relationship Id="rId15" Type="http://schemas.openxmlformats.org/officeDocument/2006/relationships/hyperlink" Target="http://florida.theorangegrove.org/og/access/home.do" TargetMode="External"/><Relationship Id="rId10" Type="http://schemas.openxmlformats.org/officeDocument/2006/relationships/hyperlink" Target="http://ocw.mit.edu/courses/online-textbooks/" TargetMode="External"/><Relationship Id="rId4" Type="http://schemas.openxmlformats.org/officeDocument/2006/relationships/hyperlink" Target="http://bookboon.com/en/textbooks-ebooks" TargetMode="External"/><Relationship Id="rId9" Type="http://schemas.openxmlformats.org/officeDocument/2006/relationships/hyperlink" Target="http://www.doabooks.org" TargetMode="External"/><Relationship Id="rId14" Type="http://schemas.openxmlformats.org/officeDocument/2006/relationships/hyperlink" Target="http://textbooks.opensuny.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commons.wikimedia.org/wiki/File:Flag-map_of_South_Carolina.svg" TargetMode="Externa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tinyurl.com/nq7e5sq"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studentpirgs.org/textbooks"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883920" y="4047380"/>
            <a:ext cx="7772400" cy="1443038"/>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800" b="1" i="0" u="none" strike="noStrike" cap="none" baseline="0">
                <a:solidFill>
                  <a:schemeClr val="dk1"/>
                </a:solidFill>
                <a:latin typeface="Calibri"/>
                <a:ea typeface="Calibri"/>
                <a:cs typeface="Calibri"/>
                <a:sym typeface="Calibri"/>
              </a:rPr>
              <a:t>Open Educational Resources: Finding and Utilizing Affordable Course Materials</a:t>
            </a:r>
          </a:p>
          <a:p>
            <a:pPr marL="0" marR="0" lvl="0" indent="0" algn="ctr" rtl="0">
              <a:spcBef>
                <a:spcPts val="0"/>
              </a:spcBef>
              <a:spcAft>
                <a:spcPts val="0"/>
              </a:spcAft>
              <a:buNone/>
            </a:pPr>
            <a:endParaRPr sz="2800" b="1">
              <a:solidFill>
                <a:schemeClr val="dk1"/>
              </a:solidFill>
              <a:latin typeface="Calibri"/>
              <a:ea typeface="Calibri"/>
              <a:cs typeface="Calibri"/>
              <a:sym typeface="Calibri"/>
            </a:endParaRPr>
          </a:p>
        </p:txBody>
      </p:sp>
      <p:sp>
        <p:nvSpPr>
          <p:cNvPr id="14" name="Shape 14"/>
          <p:cNvSpPr txBox="1"/>
          <p:nvPr/>
        </p:nvSpPr>
        <p:spPr>
          <a:xfrm>
            <a:off x="1691640" y="5074919"/>
            <a:ext cx="6309360" cy="830996"/>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400">
                <a:solidFill>
                  <a:schemeClr val="dk1"/>
                </a:solidFill>
                <a:latin typeface="Calibri"/>
                <a:ea typeface="Calibri"/>
                <a:cs typeface="Calibri"/>
                <a:sym typeface="Calibri"/>
              </a:rPr>
              <a:t>Amie Freeman and Tucker Taylor</a:t>
            </a:r>
          </a:p>
          <a:p>
            <a:pPr marL="0" marR="0" lvl="0" indent="0" algn="ctr" rtl="0">
              <a:spcBef>
                <a:spcPts val="0"/>
              </a:spcBef>
              <a:spcAft>
                <a:spcPts val="0"/>
              </a:spcAft>
              <a:buSzPct val="25000"/>
              <a:buNone/>
            </a:pPr>
            <a:r>
              <a:rPr lang="en-US" sz="2400">
                <a:solidFill>
                  <a:schemeClr val="dk1"/>
                </a:solidFill>
                <a:latin typeface="Calibri"/>
                <a:ea typeface="Calibri"/>
                <a:cs typeface="Calibri"/>
                <a:sym typeface="Calibri"/>
              </a:rPr>
              <a:t>University of South Carolina Libraries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p:nvPr/>
        </p:nvSpPr>
        <p:spPr>
          <a:xfrm>
            <a:off x="304801" y="3394441"/>
            <a:ext cx="8577941" cy="2442975"/>
          </a:xfrm>
          <a:prstGeom prst="rect">
            <a:avLst/>
          </a:prstGeom>
          <a:noFill/>
          <a:ln>
            <a:noFill/>
          </a:ln>
        </p:spPr>
        <p:txBody>
          <a:bodyPr lIns="91425" tIns="45700" rIns="91425" bIns="45700" anchor="t" anchorCtr="0">
            <a:noAutofit/>
          </a:bodyPr>
          <a:lstStyle/>
          <a:p>
            <a:pPr marL="0" marR="0" lvl="0" indent="0" algn="ctr" rtl="0">
              <a:lnSpc>
                <a:spcPct val="130000"/>
              </a:lnSpc>
              <a:spcBef>
                <a:spcPts val="0"/>
              </a:spcBef>
              <a:spcAft>
                <a:spcPts val="600"/>
              </a:spcAft>
              <a:buSzPct val="25000"/>
              <a:buNone/>
            </a:pPr>
            <a:r>
              <a:rPr lang="en-US" sz="2400" b="0" i="1" u="none" strike="noStrike" cap="none" baseline="0">
                <a:solidFill>
                  <a:schemeClr val="dk1"/>
                </a:solidFill>
                <a:latin typeface="Varela"/>
                <a:ea typeface="Varela"/>
                <a:cs typeface="Varela"/>
                <a:sym typeface="Varela"/>
              </a:rPr>
              <a:t>Open educational resources (OER) means teaching, learning, and research resources that reside in the public domain or have been released under an intellectual property license that permits their free use and repurposing by others.</a:t>
            </a:r>
          </a:p>
        </p:txBody>
      </p:sp>
      <p:pic>
        <p:nvPicPr>
          <p:cNvPr id="116" name="Shape 116"/>
          <p:cNvPicPr preferRelativeResize="0"/>
          <p:nvPr/>
        </p:nvPicPr>
        <p:blipFill rotWithShape="1">
          <a:blip r:embed="rId3">
            <a:alphaModFix/>
          </a:blip>
          <a:srcRect/>
          <a:stretch/>
        </p:blipFill>
        <p:spPr>
          <a:xfrm>
            <a:off x="1416498" y="862434"/>
            <a:ext cx="6354547" cy="1946079"/>
          </a:xfrm>
          <a:prstGeom prst="rect">
            <a:avLst/>
          </a:prstGeom>
          <a:noFill/>
          <a:ln>
            <a:noFill/>
          </a:ln>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graphicFrame>
        <p:nvGraphicFramePr>
          <p:cNvPr id="122" name="Shape 122"/>
          <p:cNvGraphicFramePr/>
          <p:nvPr/>
        </p:nvGraphicFramePr>
        <p:xfrm>
          <a:off x="1074034" y="1596300"/>
          <a:ext cx="7239000" cy="3200370"/>
        </p:xfrm>
        <a:graphic>
          <a:graphicData uri="http://schemas.openxmlformats.org/drawingml/2006/table">
            <a:tbl>
              <a:tblPr>
                <a:noFill/>
                <a:tableStyleId>{9A20A1C2-07FD-4A20-8BE2-B155EC6DE6CD}</a:tableStyleId>
              </a:tblPr>
              <a:tblGrid>
                <a:gridCol w="3629275"/>
                <a:gridCol w="3609725"/>
              </a:tblGrid>
              <a:tr h="2950300">
                <a:tc>
                  <a:txBody>
                    <a:bodyPr/>
                    <a:lstStyle/>
                    <a:p>
                      <a:pPr marL="0" marR="0" lvl="0" indent="0" algn="l" rtl="0">
                        <a:spcBef>
                          <a:spcPts val="0"/>
                        </a:spcBef>
                        <a:buClr>
                          <a:schemeClr val="dk1"/>
                        </a:buClr>
                        <a:buSzPct val="25000"/>
                        <a:buFont typeface="Calibri"/>
                        <a:buNone/>
                      </a:pPr>
                      <a:r>
                        <a:rPr lang="en-US" sz="1800" b="1" u="none" strike="noStrike" cap="none" baseline="0"/>
                        <a:t>Free</a:t>
                      </a:r>
                    </a:p>
                    <a:p>
                      <a:pPr marL="0" marR="0" lvl="0" indent="0" algn="l" rtl="0">
                        <a:spcBef>
                          <a:spcPts val="0"/>
                        </a:spcBef>
                        <a:buClr>
                          <a:schemeClr val="dk1"/>
                        </a:buClr>
                        <a:buFont typeface="Calibri"/>
                        <a:buNone/>
                      </a:pPr>
                      <a:endParaRPr sz="1800" u="none" strike="noStrike" cap="none" baseline="0"/>
                    </a:p>
                    <a:p>
                      <a:pPr marL="457200" marR="0" lvl="0" indent="-317500" algn="l" rtl="0">
                        <a:spcBef>
                          <a:spcPts val="0"/>
                        </a:spcBef>
                        <a:buClr>
                          <a:srgbClr val="000000"/>
                        </a:buClr>
                        <a:buSzPct val="100000"/>
                        <a:buFont typeface="Arial"/>
                        <a:buChar char="●"/>
                      </a:pPr>
                      <a:r>
                        <a:rPr lang="en-US" sz="1800" u="none" strike="noStrike" cap="none" baseline="0"/>
                        <a:t>Available at no cost to students</a:t>
                      </a:r>
                    </a:p>
                  </a:txBody>
                  <a:tcPr marL="91425" marR="9142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Calibri"/>
                        <a:buNone/>
                      </a:pPr>
                      <a:r>
                        <a:rPr lang="en-US" sz="1800" b="1" u="none" strike="noStrike" cap="none" baseline="0"/>
                        <a:t>5 “R”s</a:t>
                      </a:r>
                    </a:p>
                    <a:p>
                      <a:pPr marL="0" marR="0" lvl="0" indent="0" algn="l" rtl="0">
                        <a:spcBef>
                          <a:spcPts val="0"/>
                        </a:spcBef>
                        <a:buClr>
                          <a:schemeClr val="dk1"/>
                        </a:buClr>
                        <a:buFont typeface="Calibri"/>
                        <a:buNone/>
                      </a:pPr>
                      <a:endParaRPr sz="1800" u="none" strike="noStrike" cap="none" baseline="0"/>
                    </a:p>
                    <a:p>
                      <a:pPr marL="457200" marR="0" lvl="0" indent="-317500" algn="l" rtl="0">
                        <a:spcBef>
                          <a:spcPts val="0"/>
                        </a:spcBef>
                        <a:buClr>
                          <a:srgbClr val="000000"/>
                        </a:buClr>
                        <a:buSzPct val="100000"/>
                        <a:buFont typeface="Arial"/>
                        <a:buChar char="●"/>
                      </a:pPr>
                      <a:r>
                        <a:rPr lang="en-US" sz="1800" u="none" strike="noStrike" cap="none" baseline="0"/>
                        <a:t>Retain</a:t>
                      </a:r>
                    </a:p>
                    <a:p>
                      <a:pPr marL="0" marR="0" lvl="0" indent="0" algn="l" rtl="0">
                        <a:spcBef>
                          <a:spcPts val="0"/>
                        </a:spcBef>
                        <a:buClr>
                          <a:schemeClr val="dk1"/>
                        </a:buClr>
                        <a:buFont typeface="Calibri"/>
                        <a:buNone/>
                      </a:pPr>
                      <a:endParaRPr sz="1800" u="none" strike="noStrike" cap="none" baseline="0"/>
                    </a:p>
                    <a:p>
                      <a:pPr marL="457200" marR="0" lvl="0" indent="-317500" algn="l" rtl="0">
                        <a:spcBef>
                          <a:spcPts val="0"/>
                        </a:spcBef>
                        <a:buClr>
                          <a:srgbClr val="000000"/>
                        </a:buClr>
                        <a:buSzPct val="100000"/>
                        <a:buFont typeface="Arial"/>
                        <a:buChar char="●"/>
                      </a:pPr>
                      <a:r>
                        <a:rPr lang="en-US" sz="1800" u="none" strike="noStrike" cap="none" baseline="0"/>
                        <a:t>Reuse</a:t>
                      </a:r>
                    </a:p>
                    <a:p>
                      <a:pPr marL="0" marR="0" lvl="0" indent="0" algn="l" rtl="0">
                        <a:spcBef>
                          <a:spcPts val="0"/>
                        </a:spcBef>
                        <a:buClr>
                          <a:schemeClr val="dk1"/>
                        </a:buClr>
                        <a:buFont typeface="Calibri"/>
                        <a:buNone/>
                      </a:pPr>
                      <a:endParaRPr sz="1800" u="none" strike="noStrike" cap="none" baseline="0"/>
                    </a:p>
                    <a:p>
                      <a:pPr marL="457200" marR="0" lvl="0" indent="-317500" algn="l" rtl="0">
                        <a:spcBef>
                          <a:spcPts val="0"/>
                        </a:spcBef>
                        <a:buClr>
                          <a:srgbClr val="000000"/>
                        </a:buClr>
                        <a:buSzPct val="100000"/>
                        <a:buFont typeface="Arial"/>
                        <a:buChar char="●"/>
                      </a:pPr>
                      <a:r>
                        <a:rPr lang="en-US" sz="1800" u="none" strike="noStrike" cap="none" baseline="0"/>
                        <a:t>Revise</a:t>
                      </a:r>
                    </a:p>
                    <a:p>
                      <a:pPr marL="0" marR="0" lvl="0" indent="0" algn="l" rtl="0">
                        <a:spcBef>
                          <a:spcPts val="0"/>
                        </a:spcBef>
                        <a:buClr>
                          <a:schemeClr val="dk1"/>
                        </a:buClr>
                        <a:buFont typeface="Calibri"/>
                        <a:buNone/>
                      </a:pPr>
                      <a:endParaRPr sz="1800" u="none" strike="noStrike" cap="none" baseline="0"/>
                    </a:p>
                    <a:p>
                      <a:pPr marL="457200" marR="0" lvl="0" indent="-317500" algn="l" rtl="0">
                        <a:spcBef>
                          <a:spcPts val="0"/>
                        </a:spcBef>
                        <a:buClr>
                          <a:srgbClr val="000000"/>
                        </a:buClr>
                        <a:buSzPct val="100000"/>
                        <a:buFont typeface="Arial"/>
                        <a:buChar char="●"/>
                      </a:pPr>
                      <a:r>
                        <a:rPr lang="en-US" sz="1800" u="none" strike="noStrike" cap="none" baseline="0"/>
                        <a:t>Remix</a:t>
                      </a:r>
                    </a:p>
                    <a:p>
                      <a:pPr marL="0" marR="0" lvl="0" indent="0" algn="l" rtl="0">
                        <a:spcBef>
                          <a:spcPts val="0"/>
                        </a:spcBef>
                        <a:buClr>
                          <a:schemeClr val="dk1"/>
                        </a:buClr>
                        <a:buFont typeface="Calibri"/>
                        <a:buNone/>
                      </a:pPr>
                      <a:endParaRPr sz="1800" u="none" strike="noStrike" cap="none" baseline="0"/>
                    </a:p>
                    <a:p>
                      <a:pPr marL="457200" marR="0" lvl="0" indent="-317500" algn="l" rtl="0">
                        <a:spcBef>
                          <a:spcPts val="0"/>
                        </a:spcBef>
                        <a:buClr>
                          <a:srgbClr val="000000"/>
                        </a:buClr>
                        <a:buSzPct val="100000"/>
                        <a:buFont typeface="Arial"/>
                        <a:buChar char="●"/>
                      </a:pPr>
                      <a:r>
                        <a:rPr lang="en-US" sz="1800" u="none" strike="noStrike" cap="none" baseline="0"/>
                        <a:t>Redistribute</a:t>
                      </a:r>
                    </a:p>
                  </a:txBody>
                  <a:tcPr marL="91425" marR="9142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
        <p:nvSpPr>
          <p:cNvPr id="123" name="Shape 123"/>
          <p:cNvSpPr txBox="1"/>
          <p:nvPr/>
        </p:nvSpPr>
        <p:spPr>
          <a:xfrm>
            <a:off x="457200" y="205978"/>
            <a:ext cx="822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600" b="1" i="0" u="none" strike="noStrike" cap="none" baseline="0">
                <a:solidFill>
                  <a:srgbClr val="000000"/>
                </a:solidFill>
                <a:latin typeface="Arial"/>
                <a:ea typeface="Arial"/>
                <a:cs typeface="Arial"/>
                <a:sym typeface="Arial"/>
                <a:rtl val="0"/>
              </a:rPr>
              <a:t>What is “Open”?</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Shape 129"/>
          <p:cNvPicPr preferRelativeResize="0"/>
          <p:nvPr/>
        </p:nvPicPr>
        <p:blipFill rotWithShape="1">
          <a:blip r:embed="rId3">
            <a:alphaModFix/>
          </a:blip>
          <a:srcRect/>
          <a:stretch/>
        </p:blipFill>
        <p:spPr>
          <a:xfrm>
            <a:off x="6163725" y="936195"/>
            <a:ext cx="2631973" cy="3488424"/>
          </a:xfrm>
          <a:prstGeom prst="rect">
            <a:avLst/>
          </a:prstGeom>
          <a:noFill/>
          <a:ln>
            <a:noFill/>
          </a:ln>
        </p:spPr>
      </p:pic>
      <p:sp>
        <p:nvSpPr>
          <p:cNvPr id="130" name="Shape 130"/>
          <p:cNvSpPr txBox="1"/>
          <p:nvPr/>
        </p:nvSpPr>
        <p:spPr>
          <a:xfrm>
            <a:off x="566100" y="1658734"/>
            <a:ext cx="8229600" cy="3725699"/>
          </a:xfrm>
          <a:prstGeom prst="rect">
            <a:avLst/>
          </a:prstGeom>
          <a:noFill/>
          <a:ln>
            <a:noFill/>
          </a:ln>
        </p:spPr>
        <p:txBody>
          <a:bodyPr lIns="91425" tIns="91425" rIns="91425" bIns="91425" anchor="t" anchorCtr="0">
            <a:noAutofit/>
          </a:bodyPr>
          <a:lstStyle/>
          <a:p>
            <a:pPr marL="457200" marR="0" lvl="0" indent="-419100" algn="l" rtl="0">
              <a:lnSpc>
                <a:spcPct val="100000"/>
              </a:lnSpc>
              <a:spcBef>
                <a:spcPts val="0"/>
              </a:spcBef>
              <a:spcAft>
                <a:spcPts val="0"/>
              </a:spcAft>
              <a:buClr>
                <a:srgbClr val="000000"/>
              </a:buClr>
              <a:buSzPct val="100000"/>
              <a:buFont typeface="Arial"/>
              <a:buChar char="●"/>
            </a:pPr>
            <a:r>
              <a:rPr lang="en-US" sz="3000" b="0" i="0" u="none" strike="noStrike" cap="none" baseline="0">
                <a:solidFill>
                  <a:srgbClr val="000000"/>
                </a:solidFill>
                <a:latin typeface="Arial"/>
                <a:ea typeface="Arial"/>
                <a:cs typeface="Arial"/>
                <a:sym typeface="Arial"/>
                <a:rtl val="0"/>
              </a:rPr>
              <a:t>Online = free</a:t>
            </a:r>
          </a:p>
          <a:p>
            <a:pPr marL="457200" marR="0" lvl="0" indent="-419100" algn="l" rtl="0">
              <a:lnSpc>
                <a:spcPct val="100000"/>
              </a:lnSpc>
              <a:spcBef>
                <a:spcPts val="0"/>
              </a:spcBef>
              <a:spcAft>
                <a:spcPts val="0"/>
              </a:spcAft>
              <a:buClr>
                <a:srgbClr val="000000"/>
              </a:buClr>
              <a:buSzPct val="100000"/>
              <a:buFont typeface="Arial"/>
              <a:buChar char="●"/>
            </a:pPr>
            <a:r>
              <a:rPr lang="en-US" sz="3000" b="0" i="0" u="none" strike="noStrike" cap="none" baseline="0">
                <a:solidFill>
                  <a:srgbClr val="000000"/>
                </a:solidFill>
                <a:latin typeface="Arial"/>
                <a:ea typeface="Arial"/>
                <a:cs typeface="Arial"/>
                <a:sym typeface="Arial"/>
                <a:rtl val="0"/>
              </a:rPr>
              <a:t>Everything on the internet</a:t>
            </a:r>
          </a:p>
          <a:p>
            <a:pPr marL="457200" marR="0" lvl="0" indent="0" algn="l" rtl="0">
              <a:lnSpc>
                <a:spcPct val="100000"/>
              </a:lnSpc>
              <a:spcBef>
                <a:spcPts val="0"/>
              </a:spcBef>
              <a:spcAft>
                <a:spcPts val="0"/>
              </a:spcAft>
              <a:buClr>
                <a:srgbClr val="000000"/>
              </a:buClr>
              <a:buSzPct val="25000"/>
              <a:buFont typeface="Arial"/>
              <a:buNone/>
            </a:pPr>
            <a:r>
              <a:rPr lang="en-US" sz="3000" b="0" i="0" u="none" strike="noStrike" cap="none" baseline="0">
                <a:solidFill>
                  <a:srgbClr val="000000"/>
                </a:solidFill>
                <a:latin typeface="Arial"/>
                <a:ea typeface="Arial"/>
                <a:cs typeface="Arial"/>
                <a:sym typeface="Arial"/>
                <a:rtl val="0"/>
              </a:rPr>
              <a:t>is junk</a:t>
            </a:r>
          </a:p>
          <a:p>
            <a:pPr marL="457200" marR="0" lvl="0" indent="-419100" algn="l" rtl="0">
              <a:lnSpc>
                <a:spcPct val="100000"/>
              </a:lnSpc>
              <a:spcBef>
                <a:spcPts val="0"/>
              </a:spcBef>
              <a:spcAft>
                <a:spcPts val="0"/>
              </a:spcAft>
              <a:buClr>
                <a:srgbClr val="000000"/>
              </a:buClr>
              <a:buSzPct val="100000"/>
              <a:buFont typeface="Arial"/>
              <a:buChar char="●"/>
            </a:pPr>
            <a:r>
              <a:rPr lang="en-US" sz="3000" b="0" i="0" u="none" strike="noStrike" cap="none" baseline="0">
                <a:solidFill>
                  <a:srgbClr val="000000"/>
                </a:solidFill>
                <a:latin typeface="Arial"/>
                <a:ea typeface="Arial"/>
                <a:cs typeface="Arial"/>
                <a:sym typeface="Arial"/>
                <a:rtl val="0"/>
              </a:rPr>
              <a:t>Publishers add benefit</a:t>
            </a:r>
          </a:p>
        </p:txBody>
      </p:sp>
      <p:sp>
        <p:nvSpPr>
          <p:cNvPr id="131" name="Shape 131"/>
          <p:cNvSpPr txBox="1"/>
          <p:nvPr/>
        </p:nvSpPr>
        <p:spPr>
          <a:xfrm>
            <a:off x="457200" y="205978"/>
            <a:ext cx="822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600" b="1" i="0" u="none" strike="noStrike" cap="none" baseline="0">
                <a:solidFill>
                  <a:srgbClr val="000000"/>
                </a:solidFill>
                <a:latin typeface="Arial"/>
                <a:ea typeface="Arial"/>
                <a:cs typeface="Arial"/>
                <a:sym typeface="Arial"/>
                <a:rtl val="0"/>
              </a:rPr>
              <a:t>Myths</a:t>
            </a:r>
          </a:p>
        </p:txBody>
      </p:sp>
      <p:sp>
        <p:nvSpPr>
          <p:cNvPr id="132" name="Shape 132"/>
          <p:cNvSpPr txBox="1"/>
          <p:nvPr/>
        </p:nvSpPr>
        <p:spPr>
          <a:xfrm>
            <a:off x="6637925" y="4591075"/>
            <a:ext cx="3000000" cy="3000000"/>
          </a:xfrm>
          <a:prstGeom prst="rect">
            <a:avLst/>
          </a:prstGeom>
          <a:noFill/>
          <a:ln>
            <a:noFill/>
          </a:ln>
        </p:spPr>
        <p:txBody>
          <a:bodyPr lIns="91425" tIns="91425" rIns="91425" bIns="91425" anchor="ctr" anchorCtr="0">
            <a:noAutofit/>
          </a:bodyPr>
          <a:lstStyle/>
          <a:p>
            <a:pPr lvl="0" rtl="0">
              <a:spcBef>
                <a:spcPts val="0"/>
              </a:spcBef>
              <a:buNone/>
            </a:pPr>
            <a:r>
              <a:rPr lang="en-US" sz="800">
                <a:solidFill>
                  <a:schemeClr val="dk1"/>
                </a:solidFill>
              </a:rPr>
              <a:t>Image Archie McPhee CC-BY-ND</a:t>
            </a:r>
          </a:p>
          <a:p>
            <a:pPr lvl="0" rtl="0">
              <a:spcBef>
                <a:spcPts val="0"/>
              </a:spcBef>
              <a:buNone/>
            </a:pPr>
            <a:r>
              <a:rPr lang="en-US" sz="800">
                <a:solidFill>
                  <a:schemeClr val="dk1"/>
                </a:solidFill>
                <a:hlinkClick r:id="rId4"/>
              </a:rPr>
              <a:t>www.mcphee.com/blog/</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Shape 137"/>
          <p:cNvPicPr preferRelativeResize="0"/>
          <p:nvPr/>
        </p:nvPicPr>
        <p:blipFill rotWithShape="1">
          <a:blip r:embed="rId3">
            <a:alphaModFix/>
          </a:blip>
          <a:srcRect/>
          <a:stretch/>
        </p:blipFill>
        <p:spPr>
          <a:xfrm>
            <a:off x="2120950" y="1680825"/>
            <a:ext cx="4902098" cy="3232324"/>
          </a:xfrm>
          <a:prstGeom prst="rect">
            <a:avLst/>
          </a:prstGeom>
          <a:noFill/>
          <a:ln>
            <a:noFill/>
          </a:ln>
        </p:spPr>
      </p:pic>
      <p:sp>
        <p:nvSpPr>
          <p:cNvPr id="138" name="Shape 138"/>
          <p:cNvSpPr txBox="1"/>
          <p:nvPr/>
        </p:nvSpPr>
        <p:spPr>
          <a:xfrm>
            <a:off x="457200" y="382728"/>
            <a:ext cx="822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000" b="1" i="0" u="none" strike="noStrike" cap="none" baseline="0">
                <a:solidFill>
                  <a:srgbClr val="000000"/>
                </a:solidFill>
                <a:latin typeface="Arial"/>
                <a:ea typeface="Arial"/>
                <a:cs typeface="Arial"/>
                <a:sym typeface="Arial"/>
                <a:rtl val="0"/>
              </a:rPr>
              <a:t>Using OERs: Benefits </a:t>
            </a:r>
            <a:r>
              <a:rPr lang="en-US" sz="3000" b="1">
                <a:rtl val="0"/>
              </a:rPr>
              <a:t>for the Classroom</a:t>
            </a:r>
          </a:p>
        </p:txBody>
      </p:sp>
      <p:sp>
        <p:nvSpPr>
          <p:cNvPr id="139" name="Shape 139"/>
          <p:cNvSpPr txBox="1"/>
          <p:nvPr/>
        </p:nvSpPr>
        <p:spPr>
          <a:xfrm>
            <a:off x="6680125" y="4746675"/>
            <a:ext cx="3000000" cy="30000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sz="800">
                <a:solidFill>
                  <a:schemeClr val="dk1"/>
                </a:solidFill>
              </a:rPr>
              <a:t>Image</a:t>
            </a:r>
            <a:r>
              <a:rPr lang="en-US" sz="800">
                <a:solidFill>
                  <a:schemeClr val="dk1"/>
                </a:solidFill>
                <a:hlinkClick r:id="rId4"/>
              </a:rPr>
              <a:t> </a:t>
            </a:r>
            <a:r>
              <a:rPr lang="en-US" sz="800" u="sng">
                <a:solidFill>
                  <a:schemeClr val="hlink"/>
                </a:solidFill>
                <a:hlinkClick r:id="rId4"/>
              </a:rPr>
              <a:t>www.flazingo.com</a:t>
            </a:r>
          </a:p>
          <a:p>
            <a:pPr lvl="0" rtl="0">
              <a:lnSpc>
                <a:spcPct val="115000"/>
              </a:lnSpc>
              <a:spcBef>
                <a:spcPts val="0"/>
              </a:spcBef>
              <a:buNone/>
            </a:pPr>
            <a:r>
              <a:rPr lang="en-US" sz="800">
                <a:solidFill>
                  <a:schemeClr val="dk1"/>
                </a:solidFill>
              </a:rPr>
              <a:t>CC-BY-SA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p:nvPr/>
        </p:nvSpPr>
        <p:spPr>
          <a:xfrm>
            <a:off x="1007775" y="557820"/>
            <a:ext cx="7551640" cy="64633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600" b="1" i="0" u="none" strike="noStrike" cap="none" baseline="0">
                <a:solidFill>
                  <a:schemeClr val="dk1"/>
                </a:solidFill>
                <a:latin typeface="Arial"/>
                <a:ea typeface="Arial"/>
                <a:cs typeface="Arial"/>
                <a:sym typeface="Arial"/>
              </a:rPr>
              <a:t>OER Benefits</a:t>
            </a:r>
          </a:p>
        </p:txBody>
      </p:sp>
      <p:sp>
        <p:nvSpPr>
          <p:cNvPr id="146" name="Shape 146"/>
          <p:cNvSpPr txBox="1"/>
          <p:nvPr/>
        </p:nvSpPr>
        <p:spPr>
          <a:xfrm>
            <a:off x="1045875" y="1556790"/>
            <a:ext cx="6528328" cy="4199675"/>
          </a:xfrm>
          <a:prstGeom prst="rect">
            <a:avLst/>
          </a:prstGeom>
          <a:noFill/>
          <a:ln>
            <a:noFill/>
          </a:ln>
        </p:spPr>
        <p:txBody>
          <a:bodyPr lIns="91425" tIns="45700" rIns="91425" bIns="45700" anchor="t" anchorCtr="0">
            <a:noAutofit/>
          </a:bodyPr>
          <a:lstStyle/>
          <a:p>
            <a:pPr marL="285750" marR="0" lvl="0" indent="-285750" algn="l" rtl="0">
              <a:lnSpc>
                <a:spcPct val="130000"/>
              </a:lnSpc>
              <a:spcBef>
                <a:spcPts val="0"/>
              </a:spcBef>
              <a:spcAft>
                <a:spcPts val="0"/>
              </a:spcAft>
              <a:buClr>
                <a:srgbClr val="909C9C"/>
              </a:buClr>
              <a:buSzPct val="100000"/>
              <a:buFont typeface="Arial"/>
              <a:buChar char="•"/>
            </a:pPr>
            <a:r>
              <a:rPr lang="en-US" sz="1800" b="0" i="0" u="none" strike="noStrike" cap="none" baseline="0">
                <a:solidFill>
                  <a:schemeClr val="dk1"/>
                </a:solidFill>
                <a:latin typeface="Arial"/>
                <a:ea typeface="Arial"/>
                <a:cs typeface="Arial"/>
                <a:sym typeface="Arial"/>
              </a:rPr>
              <a:t>Free (or low cost print)</a:t>
            </a:r>
          </a:p>
          <a:p>
            <a:pPr marL="285750" marR="0" lvl="0" indent="-285750" algn="l" rtl="0">
              <a:lnSpc>
                <a:spcPct val="130000"/>
              </a:lnSpc>
              <a:spcBef>
                <a:spcPts val="600"/>
              </a:spcBef>
              <a:spcAft>
                <a:spcPts val="0"/>
              </a:spcAft>
              <a:buClr>
                <a:srgbClr val="909C9C"/>
              </a:buClr>
              <a:buSzPct val="100000"/>
              <a:buFont typeface="Arial"/>
              <a:buChar char="•"/>
            </a:pPr>
            <a:r>
              <a:rPr lang="en-US" sz="1800" b="0" i="0" u="none" strike="noStrike" cap="none" baseline="0">
                <a:solidFill>
                  <a:schemeClr val="dk1"/>
                </a:solidFill>
                <a:latin typeface="Arial"/>
                <a:ea typeface="Arial"/>
                <a:cs typeface="Arial"/>
                <a:sym typeface="Arial"/>
              </a:rPr>
              <a:t>Adaptable/customizable/creatable </a:t>
            </a:r>
          </a:p>
          <a:p>
            <a:pPr marL="285750" marR="0" lvl="0" indent="-285750" algn="l" rtl="0">
              <a:lnSpc>
                <a:spcPct val="130000"/>
              </a:lnSpc>
              <a:spcBef>
                <a:spcPts val="600"/>
              </a:spcBef>
              <a:spcAft>
                <a:spcPts val="0"/>
              </a:spcAft>
              <a:buClr>
                <a:srgbClr val="909C9C"/>
              </a:buClr>
              <a:buSzPct val="100000"/>
              <a:buFont typeface="Arial"/>
              <a:buChar char="•"/>
            </a:pPr>
            <a:r>
              <a:rPr lang="en-US" sz="1800" b="0" i="0" u="none" strike="noStrike" cap="none" baseline="0">
                <a:solidFill>
                  <a:schemeClr val="dk1"/>
                </a:solidFill>
                <a:latin typeface="Arial"/>
                <a:ea typeface="Arial"/>
                <a:cs typeface="Arial"/>
                <a:sym typeface="Arial"/>
              </a:rPr>
              <a:t>Many are peer reviewed, very high quality</a:t>
            </a:r>
          </a:p>
          <a:p>
            <a:pPr marL="285750" marR="0" lvl="0" indent="-285750" algn="l" rtl="0">
              <a:lnSpc>
                <a:spcPct val="130000"/>
              </a:lnSpc>
              <a:spcBef>
                <a:spcPts val="600"/>
              </a:spcBef>
              <a:spcAft>
                <a:spcPts val="0"/>
              </a:spcAft>
              <a:buClr>
                <a:srgbClr val="909C9C"/>
              </a:buClr>
              <a:buSzPct val="100000"/>
              <a:buFont typeface="Arial"/>
              <a:buChar char="•"/>
            </a:pPr>
            <a:r>
              <a:rPr lang="en-US" sz="1800" b="0" i="0" u="none" strike="noStrike" cap="none" baseline="0">
                <a:solidFill>
                  <a:schemeClr val="dk1"/>
                </a:solidFill>
                <a:latin typeface="Arial"/>
                <a:ea typeface="Arial"/>
                <a:cs typeface="Arial"/>
                <a:sym typeface="Arial"/>
              </a:rPr>
              <a:t>Focused on high enrollment courses</a:t>
            </a:r>
          </a:p>
          <a:p>
            <a:pPr marL="285750" marR="0" lvl="0" indent="-285750" algn="l" rtl="0">
              <a:lnSpc>
                <a:spcPct val="130000"/>
              </a:lnSpc>
              <a:spcBef>
                <a:spcPts val="600"/>
              </a:spcBef>
              <a:spcAft>
                <a:spcPts val="0"/>
              </a:spcAft>
              <a:buClr>
                <a:srgbClr val="909C9C"/>
              </a:buClr>
              <a:buSzPct val="100000"/>
              <a:buFont typeface="Arial"/>
              <a:buChar char="•"/>
            </a:pPr>
            <a:r>
              <a:rPr lang="en-US" sz="1800" b="0" i="0" u="none" strike="noStrike" cap="none" baseline="0">
                <a:solidFill>
                  <a:schemeClr val="dk1"/>
                </a:solidFill>
                <a:latin typeface="Arial"/>
                <a:ea typeface="Arial"/>
                <a:cs typeface="Arial"/>
                <a:sym typeface="Arial"/>
              </a:rPr>
              <a:t>Very little copyright concern</a:t>
            </a:r>
          </a:p>
          <a:p>
            <a:pPr marL="285750" marR="0" lvl="0" indent="-285750" algn="l" rtl="0">
              <a:lnSpc>
                <a:spcPct val="130000"/>
              </a:lnSpc>
              <a:spcBef>
                <a:spcPts val="600"/>
              </a:spcBef>
              <a:spcAft>
                <a:spcPts val="0"/>
              </a:spcAft>
              <a:buClr>
                <a:srgbClr val="909C9C"/>
              </a:buClr>
              <a:buSzPct val="100000"/>
              <a:buFont typeface="Arial"/>
              <a:buChar char="•"/>
            </a:pPr>
            <a:r>
              <a:rPr lang="en-US" sz="1800" b="0" i="0" u="none" strike="noStrike" cap="none" baseline="0">
                <a:solidFill>
                  <a:schemeClr val="dk1"/>
                </a:solidFill>
                <a:latin typeface="Arial"/>
                <a:ea typeface="Arial"/>
                <a:cs typeface="Arial"/>
                <a:sym typeface="Arial"/>
              </a:rPr>
              <a:t>Allowed to make web accessible</a:t>
            </a:r>
          </a:p>
          <a:p>
            <a:pPr marL="285750" marR="0" lvl="0" indent="-285750" algn="l" rtl="0">
              <a:lnSpc>
                <a:spcPct val="130000"/>
              </a:lnSpc>
              <a:spcBef>
                <a:spcPts val="600"/>
              </a:spcBef>
              <a:spcAft>
                <a:spcPts val="0"/>
              </a:spcAft>
              <a:buClr>
                <a:srgbClr val="909C9C"/>
              </a:buClr>
              <a:buSzPct val="100000"/>
              <a:buFont typeface="Arial"/>
              <a:buChar char="•"/>
            </a:pPr>
            <a:r>
              <a:rPr lang="en-US" sz="1800" b="0" i="0" u="none" strike="noStrike" cap="none" baseline="0">
                <a:solidFill>
                  <a:schemeClr val="dk1"/>
                </a:solidFill>
                <a:latin typeface="Arial"/>
                <a:ea typeface="Arial"/>
                <a:cs typeface="Arial"/>
                <a:sym typeface="Arial"/>
              </a:rPr>
              <a:t>Makes our required course materials available to everyone</a:t>
            </a:r>
          </a:p>
          <a:p>
            <a:pPr marL="285750" marR="0" lvl="0" indent="-285750" algn="l" rtl="0">
              <a:lnSpc>
                <a:spcPct val="130000"/>
              </a:lnSpc>
              <a:spcBef>
                <a:spcPts val="600"/>
              </a:spcBef>
              <a:spcAft>
                <a:spcPts val="0"/>
              </a:spcAft>
              <a:buClr>
                <a:srgbClr val="909C9C"/>
              </a:buClr>
              <a:buSzPct val="100000"/>
              <a:buFont typeface="Arial"/>
              <a:buChar char="•"/>
            </a:pPr>
            <a:r>
              <a:rPr lang="en-US" sz="1800" b="0" i="0" u="none" strike="noStrike" cap="none" baseline="0">
                <a:solidFill>
                  <a:schemeClr val="dk1"/>
                </a:solidFill>
                <a:latin typeface="Arial"/>
                <a:ea typeface="Arial"/>
                <a:cs typeface="Arial"/>
                <a:sym typeface="Arial"/>
              </a:rPr>
              <a:t>Students have access first day of class</a:t>
            </a:r>
          </a:p>
          <a:p>
            <a:pPr marL="285750" marR="0" lvl="0" indent="-196850" algn="l" rtl="0">
              <a:lnSpc>
                <a:spcPct val="130000"/>
              </a:lnSpc>
              <a:spcBef>
                <a:spcPts val="600"/>
              </a:spcBef>
              <a:spcAft>
                <a:spcPts val="600"/>
              </a:spcAft>
              <a:buClr>
                <a:srgbClr val="909C9C"/>
              </a:buClr>
              <a:buFont typeface="Noto Symbol"/>
              <a:buNone/>
            </a:pPr>
            <a:endParaRPr sz="1400" b="0" i="0" u="none" strike="noStrike" cap="none" baseline="0">
              <a:solidFill>
                <a:srgbClr val="004788"/>
              </a:solidFill>
              <a:latin typeface="Varela"/>
              <a:ea typeface="Varela"/>
              <a:cs typeface="Varela"/>
              <a:sym typeface="Varela"/>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p:nvPr/>
        </p:nvSpPr>
        <p:spPr>
          <a:xfrm>
            <a:off x="457200" y="205978"/>
            <a:ext cx="822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000" i="0" strike="noStrike" cap="none" baseline="0">
                <a:latin typeface="Arial"/>
                <a:ea typeface="Arial"/>
                <a:cs typeface="Arial"/>
                <a:sym typeface="Arial"/>
                <a:hlinkClick r:id="rId3"/>
                <a:rtl val="0"/>
              </a:rPr>
              <a:t>University of Massachusetts, Amherst</a:t>
            </a:r>
          </a:p>
        </p:txBody>
      </p:sp>
      <p:pic>
        <p:nvPicPr>
          <p:cNvPr id="153" name="Shape 153"/>
          <p:cNvPicPr preferRelativeResize="0"/>
          <p:nvPr/>
        </p:nvPicPr>
        <p:blipFill rotWithShape="1">
          <a:blip r:embed="rId4">
            <a:alphaModFix/>
          </a:blip>
          <a:srcRect/>
          <a:stretch/>
        </p:blipFill>
        <p:spPr>
          <a:xfrm>
            <a:off x="5620225" y="1730076"/>
            <a:ext cx="3276600" cy="2581274"/>
          </a:xfrm>
          <a:prstGeom prst="rect">
            <a:avLst/>
          </a:prstGeom>
          <a:noFill/>
          <a:ln>
            <a:noFill/>
          </a:ln>
        </p:spPr>
      </p:pic>
      <p:sp>
        <p:nvSpPr>
          <p:cNvPr id="154" name="Shape 154"/>
          <p:cNvSpPr txBox="1"/>
          <p:nvPr/>
        </p:nvSpPr>
        <p:spPr>
          <a:xfrm>
            <a:off x="457200" y="1611629"/>
            <a:ext cx="8229600" cy="3725698"/>
          </a:xfrm>
          <a:prstGeom prst="rect">
            <a:avLst/>
          </a:prstGeom>
          <a:noFill/>
          <a:ln>
            <a:noFill/>
          </a:ln>
        </p:spPr>
        <p:txBody>
          <a:bodyPr lIns="91425" tIns="91425" rIns="91425" bIns="91425" anchor="t" anchorCtr="0">
            <a:noAutofit/>
          </a:bodyPr>
          <a:lstStyle/>
          <a:p>
            <a:pPr marL="457200" marR="0" lvl="0" indent="-381000" algn="l" rtl="0">
              <a:lnSpc>
                <a:spcPct val="100000"/>
              </a:lnSpc>
              <a:spcBef>
                <a:spcPts val="0"/>
              </a:spcBef>
              <a:spcAft>
                <a:spcPts val="0"/>
              </a:spcAft>
              <a:buClr>
                <a:srgbClr val="000000"/>
              </a:buClr>
              <a:buSzPct val="100000"/>
              <a:buFont typeface="Arial"/>
              <a:buChar char="●"/>
            </a:pPr>
            <a:r>
              <a:rPr lang="en-US" sz="2400" b="0" i="0" u="none" strike="noStrike" cap="none" baseline="0">
                <a:solidFill>
                  <a:srgbClr val="000000"/>
                </a:solidFill>
                <a:latin typeface="Arial"/>
                <a:ea typeface="Arial"/>
                <a:cs typeface="Arial"/>
                <a:sym typeface="Arial"/>
                <a:rtl val="0"/>
              </a:rPr>
              <a:t>2011-Open Education Initiative</a:t>
            </a:r>
          </a:p>
          <a:p>
            <a:pPr marL="457200" marR="0" lvl="0" indent="-381000" algn="l" rtl="0">
              <a:lnSpc>
                <a:spcPct val="100000"/>
              </a:lnSpc>
              <a:spcBef>
                <a:spcPts val="0"/>
              </a:spcBef>
              <a:spcAft>
                <a:spcPts val="0"/>
              </a:spcAft>
              <a:buClr>
                <a:srgbClr val="000000"/>
              </a:buClr>
              <a:buSzPct val="100000"/>
              <a:buFont typeface="Arial"/>
              <a:buChar char="●"/>
            </a:pPr>
            <a:r>
              <a:rPr lang="en-US" sz="2400" b="0" i="0" u="none" strike="noStrike" cap="none" baseline="0">
                <a:solidFill>
                  <a:srgbClr val="000000"/>
                </a:solidFill>
                <a:latin typeface="Arial"/>
                <a:ea typeface="Arial"/>
                <a:cs typeface="Arial"/>
                <a:sym typeface="Arial"/>
                <a:rtl val="0"/>
              </a:rPr>
              <a:t>Faculty to convert </a:t>
            </a:r>
          </a:p>
          <a:p>
            <a:pPr marL="0" marR="0" lvl="0" indent="457200" algn="l"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tl val="0"/>
              </a:rPr>
              <a:t>classes from traditional textbook  </a:t>
            </a:r>
          </a:p>
          <a:p>
            <a:pPr marL="0" marR="0" lvl="0" indent="457200" algn="l"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tl val="0"/>
              </a:rPr>
              <a:t>use to OERs</a:t>
            </a:r>
          </a:p>
          <a:p>
            <a:pPr marL="457200" marR="0" lvl="0" indent="-381000" algn="l" rtl="0">
              <a:lnSpc>
                <a:spcPct val="100000"/>
              </a:lnSpc>
              <a:spcBef>
                <a:spcPts val="0"/>
              </a:spcBef>
              <a:spcAft>
                <a:spcPts val="0"/>
              </a:spcAft>
              <a:buClr>
                <a:srgbClr val="000000"/>
              </a:buClr>
              <a:buSzPct val="100000"/>
              <a:buFont typeface="Arial"/>
              <a:buChar char="●"/>
            </a:pPr>
            <a:r>
              <a:rPr lang="en-US" sz="2400" b="0" i="0" u="none" strike="noStrike" cap="none" baseline="0">
                <a:solidFill>
                  <a:srgbClr val="000000"/>
                </a:solidFill>
                <a:latin typeface="Arial"/>
                <a:ea typeface="Arial"/>
                <a:cs typeface="Arial"/>
                <a:sym typeface="Arial"/>
                <a:rtl val="0"/>
              </a:rPr>
              <a:t>Students saved an average </a:t>
            </a:r>
          </a:p>
          <a:p>
            <a:pPr marL="0" marR="0" lvl="0" indent="457200" algn="l"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tl val="0"/>
              </a:rPr>
              <a:t>$125.98 per course</a:t>
            </a:r>
          </a:p>
          <a:p>
            <a:pPr marL="457200" marR="0" lvl="0" indent="-381000" algn="l" rtl="0">
              <a:lnSpc>
                <a:spcPct val="100000"/>
              </a:lnSpc>
              <a:spcBef>
                <a:spcPts val="0"/>
              </a:spcBef>
              <a:spcAft>
                <a:spcPts val="0"/>
              </a:spcAft>
              <a:buClr>
                <a:srgbClr val="000000"/>
              </a:buClr>
              <a:buSzPct val="100000"/>
              <a:buFont typeface="Arial"/>
              <a:buChar char="●"/>
            </a:pPr>
            <a:r>
              <a:rPr lang="en-US" sz="2400" b="0" i="0" u="none" strike="noStrike" cap="none" baseline="0">
                <a:solidFill>
                  <a:srgbClr val="000000"/>
                </a:solidFill>
                <a:latin typeface="Arial"/>
                <a:ea typeface="Arial"/>
                <a:cs typeface="Arial"/>
                <a:sym typeface="Arial"/>
                <a:rtl val="0"/>
              </a:rPr>
              <a:t>Nearly $1 million saved</a:t>
            </a:r>
          </a:p>
        </p:txBody>
      </p:sp>
      <p:sp>
        <p:nvSpPr>
          <p:cNvPr id="155" name="Shape 155"/>
          <p:cNvSpPr txBox="1"/>
          <p:nvPr/>
        </p:nvSpPr>
        <p:spPr>
          <a:xfrm>
            <a:off x="6723450" y="5885582"/>
            <a:ext cx="2256600" cy="3027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a:buNone/>
            </a:pPr>
            <a:r>
              <a:rPr lang="en-US" sz="800">
                <a:solidFill>
                  <a:schemeClr val="dk1"/>
                </a:solidFill>
              </a:rPr>
              <a:t>Image CC-BY  www.studentpirgs.org/textbooks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57200" y="274637"/>
            <a:ext cx="8229600" cy="1143000"/>
          </a:xfrm>
          <a:prstGeom prst="rect">
            <a:avLst/>
          </a:prstGeom>
        </p:spPr>
        <p:txBody>
          <a:bodyPr lIns="91425" tIns="91425" rIns="91425" bIns="91425" anchor="t" anchorCtr="0">
            <a:noAutofit/>
          </a:bodyPr>
          <a:lstStyle/>
          <a:p>
            <a:pPr algn="l">
              <a:spcBef>
                <a:spcPts val="0"/>
              </a:spcBef>
              <a:buNone/>
            </a:pPr>
            <a:r>
              <a:rPr lang="en-US" sz="3000" b="1">
                <a:solidFill>
                  <a:schemeClr val="dk1"/>
                </a:solidFill>
              </a:rPr>
              <a:t>Tidewater Community College: A Success Story</a:t>
            </a:r>
          </a:p>
        </p:txBody>
      </p:sp>
      <p:sp>
        <p:nvSpPr>
          <p:cNvPr id="162" name="Shape 162"/>
          <p:cNvSpPr txBox="1">
            <a:spLocks noGrp="1"/>
          </p:cNvSpPr>
          <p:nvPr>
            <p:ph type="body" idx="1"/>
          </p:nvPr>
        </p:nvSpPr>
        <p:spPr>
          <a:xfrm>
            <a:off x="457200" y="1600200"/>
            <a:ext cx="4251599" cy="4183200"/>
          </a:xfrm>
          <a:prstGeom prst="rect">
            <a:avLst/>
          </a:prstGeom>
        </p:spPr>
        <p:txBody>
          <a:bodyPr lIns="91425" tIns="91425" rIns="91425" bIns="91425" anchor="t" anchorCtr="0">
            <a:noAutofit/>
          </a:bodyPr>
          <a:lstStyle/>
          <a:p>
            <a:pPr marL="0" lvl="0" indent="0" algn="ctr" rtl="0">
              <a:spcBef>
                <a:spcPts val="0"/>
              </a:spcBef>
              <a:buClr>
                <a:schemeClr val="dk1"/>
              </a:buClr>
              <a:buSzPct val="45833"/>
              <a:buFont typeface="Arial"/>
              <a:buNone/>
            </a:pPr>
            <a:r>
              <a:rPr lang="en-US" sz="2400">
                <a:hlinkClick r:id="rId3"/>
              </a:rPr>
              <a:t>Z-Degree</a:t>
            </a:r>
          </a:p>
          <a:p>
            <a:pPr marL="0" lvl="0" indent="0" rtl="0">
              <a:spcBef>
                <a:spcPts val="0"/>
              </a:spcBef>
              <a:buClr>
                <a:schemeClr val="dk1"/>
              </a:buClr>
              <a:buFont typeface="Arial"/>
              <a:buNone/>
            </a:pPr>
            <a:endParaRPr sz="2400">
              <a:solidFill>
                <a:schemeClr val="dk1"/>
              </a:solidFill>
            </a:endParaRPr>
          </a:p>
          <a:p>
            <a:pPr marL="0" lvl="0" indent="0" rtl="0">
              <a:spcBef>
                <a:spcPts val="0"/>
              </a:spcBef>
              <a:buClr>
                <a:schemeClr val="dk1"/>
              </a:buClr>
              <a:buSzPct val="45833"/>
              <a:buFont typeface="Arial"/>
              <a:buNone/>
            </a:pPr>
            <a:r>
              <a:rPr lang="en-US" sz="2400">
                <a:solidFill>
                  <a:schemeClr val="dk1"/>
                </a:solidFill>
              </a:rPr>
              <a:t>$128,000 saved first year</a:t>
            </a:r>
          </a:p>
          <a:p>
            <a:pPr marL="0" lvl="0" indent="0" rtl="0">
              <a:spcBef>
                <a:spcPts val="0"/>
              </a:spcBef>
              <a:buClr>
                <a:schemeClr val="dk1"/>
              </a:buClr>
              <a:buFont typeface="Arial"/>
              <a:buNone/>
            </a:pPr>
            <a:endParaRPr sz="2400">
              <a:solidFill>
                <a:schemeClr val="dk1"/>
              </a:solidFill>
            </a:endParaRPr>
          </a:p>
          <a:p>
            <a:pPr marL="0" lvl="0" indent="0" rtl="0">
              <a:spcBef>
                <a:spcPts val="0"/>
              </a:spcBef>
              <a:buClr>
                <a:schemeClr val="dk1"/>
              </a:buClr>
              <a:buSzPct val="45833"/>
              <a:buFont typeface="Arial"/>
              <a:buNone/>
            </a:pPr>
            <a:r>
              <a:rPr lang="en-US" sz="2400">
                <a:solidFill>
                  <a:schemeClr val="dk1"/>
                </a:solidFill>
              </a:rPr>
              <a:t>Drop rates decrease 6 %</a:t>
            </a:r>
          </a:p>
          <a:p>
            <a:pPr marL="0" lvl="0" indent="0" rtl="0">
              <a:spcBef>
                <a:spcPts val="0"/>
              </a:spcBef>
              <a:buClr>
                <a:schemeClr val="dk1"/>
              </a:buClr>
              <a:buFont typeface="Arial"/>
              <a:buNone/>
            </a:pPr>
            <a:endParaRPr sz="2400">
              <a:solidFill>
                <a:schemeClr val="dk1"/>
              </a:solidFill>
            </a:endParaRPr>
          </a:p>
          <a:p>
            <a:pPr marL="0" lvl="0" indent="0" rtl="0">
              <a:spcBef>
                <a:spcPts val="0"/>
              </a:spcBef>
              <a:buClr>
                <a:schemeClr val="dk1"/>
              </a:buClr>
              <a:buSzPct val="45833"/>
              <a:buFont typeface="Arial"/>
              <a:buNone/>
            </a:pPr>
            <a:r>
              <a:rPr lang="en-US" sz="2400">
                <a:solidFill>
                  <a:schemeClr val="dk1"/>
                </a:solidFill>
              </a:rPr>
              <a:t>Access from day one</a:t>
            </a:r>
          </a:p>
          <a:p>
            <a:pPr marL="0" lvl="0" indent="0" rtl="0">
              <a:spcBef>
                <a:spcPts val="0"/>
              </a:spcBef>
              <a:buClr>
                <a:schemeClr val="dk1"/>
              </a:buClr>
              <a:buFont typeface="Arial"/>
              <a:buNone/>
            </a:pPr>
            <a:endParaRPr sz="2400">
              <a:solidFill>
                <a:schemeClr val="dk1"/>
              </a:solidFill>
            </a:endParaRPr>
          </a:p>
          <a:p>
            <a:pPr marL="0" lvl="0" indent="0" rtl="0">
              <a:spcBef>
                <a:spcPts val="0"/>
              </a:spcBef>
              <a:buClr>
                <a:schemeClr val="dk1"/>
              </a:buClr>
              <a:buSzPct val="45833"/>
              <a:buFont typeface="Arial"/>
              <a:buNone/>
            </a:pPr>
            <a:r>
              <a:rPr lang="en-US" sz="2400">
                <a:solidFill>
                  <a:schemeClr val="dk1"/>
                </a:solidFill>
              </a:rPr>
              <a:t>Degree more attainable for ALL students</a:t>
            </a:r>
          </a:p>
          <a:p>
            <a:pPr>
              <a:spcBef>
                <a:spcPts val="0"/>
              </a:spcBef>
              <a:buNone/>
            </a:pPr>
            <a:endParaRPr/>
          </a:p>
        </p:txBody>
      </p:sp>
      <p:pic>
        <p:nvPicPr>
          <p:cNvPr id="163" name="Shape 163"/>
          <p:cNvPicPr preferRelativeResize="0"/>
          <p:nvPr/>
        </p:nvPicPr>
        <p:blipFill>
          <a:blip r:embed="rId4">
            <a:alphaModFix/>
          </a:blip>
          <a:stretch>
            <a:fillRect/>
          </a:stretch>
        </p:blipFill>
        <p:spPr>
          <a:xfrm>
            <a:off x="4400775" y="2005173"/>
            <a:ext cx="4435200" cy="2494790"/>
          </a:xfrm>
          <a:prstGeom prst="rect">
            <a:avLst/>
          </a:prstGeom>
          <a:noFill/>
          <a:ln>
            <a:noFill/>
          </a:ln>
        </p:spPr>
      </p:pic>
      <p:sp>
        <p:nvSpPr>
          <p:cNvPr id="164" name="Shape 164"/>
          <p:cNvSpPr txBox="1"/>
          <p:nvPr/>
        </p:nvSpPr>
        <p:spPr>
          <a:xfrm>
            <a:off x="6277238" y="5271600"/>
            <a:ext cx="3145799" cy="1586400"/>
          </a:xfrm>
          <a:prstGeom prst="rect">
            <a:avLst/>
          </a:prstGeom>
          <a:noFill/>
          <a:ln>
            <a:noFill/>
          </a:ln>
        </p:spPr>
        <p:txBody>
          <a:bodyPr lIns="91425" tIns="91425" rIns="91425" bIns="91425" anchor="ctr" anchorCtr="0">
            <a:noAutofit/>
          </a:bodyPr>
          <a:lstStyle/>
          <a:p>
            <a:pPr lvl="0" rtl="0">
              <a:spcBef>
                <a:spcPts val="0"/>
              </a:spcBef>
              <a:buNone/>
            </a:pPr>
            <a:r>
              <a:rPr lang="en-US" sz="800">
                <a:solidFill>
                  <a:schemeClr val="dk1"/>
                </a:solidFill>
              </a:rPr>
              <a:t>Image CC BY SA  </a:t>
            </a:r>
            <a:r>
              <a:rPr lang="en-US" sz="800">
                <a:solidFill>
                  <a:schemeClr val="dk1"/>
                </a:solidFill>
                <a:hlinkClick r:id="rId5"/>
              </a:rPr>
              <a:t>www.flickr.com/photos/11247304@N06/1340979055/</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200" y="352787"/>
            <a:ext cx="8229600" cy="1143000"/>
          </a:xfrm>
          <a:prstGeom prst="rect">
            <a:avLst/>
          </a:prstGeom>
        </p:spPr>
        <p:txBody>
          <a:bodyPr lIns="91425" tIns="91425" rIns="91425" bIns="91425" anchor="t" anchorCtr="0">
            <a:noAutofit/>
          </a:bodyPr>
          <a:lstStyle/>
          <a:p>
            <a:pPr algn="l">
              <a:spcBef>
                <a:spcPts val="0"/>
              </a:spcBef>
              <a:buNone/>
            </a:pPr>
            <a:r>
              <a:rPr lang="en-US" sz="3000"/>
              <a:t>South Carolina Schools React</a:t>
            </a:r>
          </a:p>
        </p:txBody>
      </p:sp>
      <p:pic>
        <p:nvPicPr>
          <p:cNvPr id="171" name="Shape 171"/>
          <p:cNvPicPr preferRelativeResize="0"/>
          <p:nvPr/>
        </p:nvPicPr>
        <p:blipFill>
          <a:blip r:embed="rId3">
            <a:alphaModFix/>
          </a:blip>
          <a:stretch>
            <a:fillRect/>
          </a:stretch>
        </p:blipFill>
        <p:spPr>
          <a:xfrm>
            <a:off x="660375" y="1050687"/>
            <a:ext cx="3371099" cy="2696900"/>
          </a:xfrm>
          <a:prstGeom prst="rect">
            <a:avLst/>
          </a:prstGeom>
          <a:noFill/>
          <a:ln>
            <a:noFill/>
          </a:ln>
        </p:spPr>
      </p:pic>
      <p:pic>
        <p:nvPicPr>
          <p:cNvPr id="172" name="Shape 172"/>
          <p:cNvPicPr preferRelativeResize="0"/>
          <p:nvPr/>
        </p:nvPicPr>
        <p:blipFill>
          <a:blip r:embed="rId4">
            <a:alphaModFix/>
          </a:blip>
          <a:stretch>
            <a:fillRect/>
          </a:stretch>
        </p:blipFill>
        <p:spPr>
          <a:xfrm>
            <a:off x="1491425" y="3825600"/>
            <a:ext cx="5503325" cy="1650999"/>
          </a:xfrm>
          <a:prstGeom prst="rect">
            <a:avLst/>
          </a:prstGeom>
          <a:noFill/>
          <a:ln>
            <a:noFill/>
          </a:ln>
        </p:spPr>
      </p:pic>
      <p:pic>
        <p:nvPicPr>
          <p:cNvPr id="173" name="Shape 173"/>
          <p:cNvPicPr preferRelativeResize="0"/>
          <p:nvPr/>
        </p:nvPicPr>
        <p:blipFill>
          <a:blip r:embed="rId5">
            <a:alphaModFix/>
          </a:blip>
          <a:stretch>
            <a:fillRect/>
          </a:stretch>
        </p:blipFill>
        <p:spPr>
          <a:xfrm>
            <a:off x="4345200" y="1288075"/>
            <a:ext cx="3892774" cy="2222125"/>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p:nvPr/>
        </p:nvSpPr>
        <p:spPr>
          <a:xfrm>
            <a:off x="350525" y="1437529"/>
            <a:ext cx="8229600" cy="36279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1" i="0" u="none" strike="noStrike" cap="none" baseline="0" dirty="0">
                <a:solidFill>
                  <a:srgbClr val="000000"/>
                </a:solidFill>
                <a:latin typeface="Arial"/>
                <a:ea typeface="Arial"/>
                <a:cs typeface="Arial"/>
                <a:sym typeface="Arial"/>
                <a:rtl val="0"/>
              </a:rPr>
              <a:t>Universities (Rice University, SUNY, Purdue, Oregon State)</a:t>
            </a:r>
          </a:p>
          <a:p>
            <a:pPr marL="0" marR="0" lvl="0" indent="0" algn="l" rtl="0">
              <a:lnSpc>
                <a:spcPct val="100000"/>
              </a:lnSpc>
              <a:spcBef>
                <a:spcPts val="0"/>
              </a:spcBef>
              <a:spcAft>
                <a:spcPts val="0"/>
              </a:spcAft>
              <a:buClr>
                <a:srgbClr val="000000"/>
              </a:buClr>
              <a:buFont typeface="Arial"/>
              <a:buNone/>
            </a:pPr>
            <a:endParaRPr sz="2400" b="1" i="0" u="none" strike="noStrike" cap="none" baseline="0" dirty="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rgbClr val="000000"/>
              </a:buClr>
              <a:buSzPct val="25000"/>
              <a:buFont typeface="Arial"/>
              <a:buNone/>
            </a:pPr>
            <a:r>
              <a:rPr lang="en-US" sz="2400" b="1" i="0" u="none" strike="noStrike" cap="none" baseline="0" dirty="0">
                <a:solidFill>
                  <a:srgbClr val="000000"/>
                </a:solidFill>
                <a:latin typeface="Arial"/>
                <a:ea typeface="Arial"/>
                <a:cs typeface="Arial"/>
                <a:sym typeface="Arial"/>
                <a:rtl val="0"/>
              </a:rPr>
              <a:t>Foundations (Hewlett Foundation, Gates Foundation)</a:t>
            </a:r>
          </a:p>
          <a:p>
            <a:pPr marL="0" marR="0" lvl="0" indent="0" algn="l" rtl="0">
              <a:lnSpc>
                <a:spcPct val="100000"/>
              </a:lnSpc>
              <a:spcBef>
                <a:spcPts val="0"/>
              </a:spcBef>
              <a:spcAft>
                <a:spcPts val="0"/>
              </a:spcAft>
              <a:buClr>
                <a:srgbClr val="000000"/>
              </a:buClr>
              <a:buFont typeface="Arial"/>
              <a:buNone/>
            </a:pPr>
            <a:endParaRPr sz="2400" b="1" i="0" u="none" strike="noStrike" cap="none" baseline="0" dirty="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rgbClr val="000000"/>
              </a:buClr>
              <a:buSzPct val="25000"/>
              <a:buFont typeface="Arial"/>
              <a:buNone/>
            </a:pPr>
            <a:r>
              <a:rPr lang="en-US" sz="2400" b="1" i="0" u="none" strike="noStrike" cap="none" baseline="0" dirty="0">
                <a:solidFill>
                  <a:srgbClr val="000000"/>
                </a:solidFill>
                <a:latin typeface="Arial"/>
                <a:ea typeface="Arial"/>
                <a:cs typeface="Arial"/>
                <a:sym typeface="Arial"/>
                <a:rtl val="0"/>
              </a:rPr>
              <a:t>Governments (California, British Columbia)</a:t>
            </a:r>
          </a:p>
          <a:p>
            <a:pPr marL="0" marR="0" lvl="0" indent="0" algn="l" rtl="0">
              <a:lnSpc>
                <a:spcPct val="100000"/>
              </a:lnSpc>
              <a:spcBef>
                <a:spcPts val="0"/>
              </a:spcBef>
              <a:spcAft>
                <a:spcPts val="0"/>
              </a:spcAft>
              <a:buClr>
                <a:srgbClr val="000000"/>
              </a:buClr>
              <a:buFont typeface="Arial"/>
              <a:buNone/>
            </a:pPr>
            <a:endParaRPr sz="2400" b="1" dirty="0">
              <a:rtl val="0"/>
            </a:endParaRPr>
          </a:p>
          <a:p>
            <a:pPr marL="0" marR="0" lvl="0" indent="0" algn="l" rtl="0">
              <a:lnSpc>
                <a:spcPct val="100000"/>
              </a:lnSpc>
              <a:spcBef>
                <a:spcPts val="0"/>
              </a:spcBef>
              <a:spcAft>
                <a:spcPts val="0"/>
              </a:spcAft>
              <a:buClr>
                <a:srgbClr val="000000"/>
              </a:buClr>
              <a:buSzPct val="25000"/>
              <a:buFont typeface="Arial"/>
              <a:buNone/>
            </a:pPr>
            <a:r>
              <a:rPr lang="en-US" sz="2400" b="1" dirty="0">
                <a:rtl val="0"/>
              </a:rPr>
              <a:t>Libraries (GALILEO-ALG)</a:t>
            </a:r>
          </a:p>
          <a:p>
            <a:pPr marL="0" marR="0" lvl="0" indent="0" algn="l" rtl="0">
              <a:lnSpc>
                <a:spcPct val="100000"/>
              </a:lnSpc>
              <a:spcBef>
                <a:spcPts val="0"/>
              </a:spcBef>
              <a:spcAft>
                <a:spcPts val="0"/>
              </a:spcAft>
              <a:buClr>
                <a:srgbClr val="000000"/>
              </a:buClr>
              <a:buFont typeface="Arial"/>
              <a:buNone/>
            </a:pPr>
            <a:endParaRPr sz="2400" b="1" dirty="0">
              <a:rtl val="0"/>
            </a:endParaRPr>
          </a:p>
          <a:p>
            <a:pPr marL="0" marR="0" lvl="0" indent="0" algn="l" rtl="0">
              <a:lnSpc>
                <a:spcPct val="100000"/>
              </a:lnSpc>
              <a:spcBef>
                <a:spcPts val="0"/>
              </a:spcBef>
              <a:spcAft>
                <a:spcPts val="0"/>
              </a:spcAft>
              <a:buClr>
                <a:srgbClr val="000000"/>
              </a:buClr>
              <a:buSzPct val="25000"/>
              <a:buFont typeface="Arial"/>
              <a:buNone/>
            </a:pPr>
            <a:r>
              <a:rPr lang="en-US" sz="2400" b="1" dirty="0">
                <a:rtl val="0"/>
              </a:rPr>
              <a:t>Nonprofits (OER Commons)</a:t>
            </a:r>
          </a:p>
          <a:p>
            <a:pPr marL="0" marR="0" lvl="0" indent="0" algn="l" rtl="0">
              <a:lnSpc>
                <a:spcPct val="100000"/>
              </a:lnSpc>
              <a:spcBef>
                <a:spcPts val="0"/>
              </a:spcBef>
              <a:spcAft>
                <a:spcPts val="0"/>
              </a:spcAft>
              <a:buClr>
                <a:srgbClr val="000000"/>
              </a:buClr>
              <a:buFont typeface="Arial"/>
              <a:buNone/>
            </a:pPr>
            <a:endParaRPr sz="800" b="0" i="0" u="none" strike="noStrike" cap="none" baseline="0" dirty="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rgbClr val="000000"/>
              </a:buClr>
              <a:buFont typeface="Arial"/>
              <a:buNone/>
            </a:pPr>
            <a:endParaRPr sz="2400" b="0" i="0" u="none" strike="noStrike" cap="none" baseline="0" dirty="0">
              <a:solidFill>
                <a:srgbClr val="000000"/>
              </a:solidFill>
              <a:latin typeface="Arial"/>
              <a:ea typeface="Arial"/>
              <a:cs typeface="Arial"/>
              <a:sym typeface="Arial"/>
              <a:rtl val="0"/>
            </a:endParaRPr>
          </a:p>
        </p:txBody>
      </p:sp>
      <p:sp>
        <p:nvSpPr>
          <p:cNvPr id="180" name="Shape 180"/>
          <p:cNvSpPr txBox="1"/>
          <p:nvPr/>
        </p:nvSpPr>
        <p:spPr>
          <a:xfrm>
            <a:off x="350525" y="165953"/>
            <a:ext cx="822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600" b="1" i="0" u="none" strike="noStrike" cap="none" baseline="0">
                <a:solidFill>
                  <a:srgbClr val="000000"/>
                </a:solidFill>
                <a:latin typeface="Arial"/>
                <a:ea typeface="Arial"/>
                <a:cs typeface="Arial"/>
                <a:sym typeface="Arial"/>
                <a:rtl val="0"/>
              </a:rPr>
              <a:t>Funding</a:t>
            </a:r>
          </a:p>
        </p:txBody>
      </p:sp>
      <p:sp>
        <p:nvSpPr>
          <p:cNvPr id="181" name="Shape 181"/>
          <p:cNvSpPr txBox="1"/>
          <p:nvPr/>
        </p:nvSpPr>
        <p:spPr>
          <a:xfrm>
            <a:off x="6859621" y="6132755"/>
            <a:ext cx="1720499" cy="341698"/>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SzPct val="25000"/>
              <a:buNone/>
            </a:pPr>
            <a:r>
              <a:rPr lang="en-US" sz="800" b="0" i="0" u="sng" strike="noStrike" cap="none" baseline="0">
                <a:solidFill>
                  <a:schemeClr val="hlink"/>
                </a:solidFill>
                <a:latin typeface="Arial"/>
                <a:ea typeface="Arial"/>
                <a:cs typeface="Arial"/>
                <a:sym typeface="Arial"/>
                <a:hlinkClick r:id="rId3"/>
                <a:rtl val="0"/>
              </a:rPr>
              <a:t>http://www.slideshare.net/djernst</a:t>
            </a:r>
            <a:r>
              <a:rPr lang="en-US" sz="800" b="0" i="0" u="none" strike="noStrike" cap="none" baseline="0">
                <a:solidFill>
                  <a:srgbClr val="000000"/>
                </a:solidFill>
                <a:latin typeface="Arial"/>
                <a:ea typeface="Arial"/>
                <a:cs typeface="Arial"/>
                <a:sym typeface="Arial"/>
                <a:rtl val="0"/>
              </a:rPr>
              <a:t> (edited) Credit: David Ernst</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p:nvPr/>
        </p:nvSpPr>
        <p:spPr>
          <a:xfrm>
            <a:off x="457200" y="205978"/>
            <a:ext cx="822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600" b="1" i="0" u="none" strike="noStrike" cap="none" baseline="0">
                <a:solidFill>
                  <a:srgbClr val="000000"/>
                </a:solidFill>
                <a:latin typeface="Arial"/>
                <a:ea typeface="Arial"/>
                <a:cs typeface="Arial"/>
                <a:sym typeface="Arial"/>
                <a:rtl val="0"/>
              </a:rPr>
              <a:t>So I can just google these, right?</a:t>
            </a:r>
          </a:p>
        </p:txBody>
      </p:sp>
      <p:pic>
        <p:nvPicPr>
          <p:cNvPr id="188" name="Shape 188"/>
          <p:cNvPicPr preferRelativeResize="0"/>
          <p:nvPr/>
        </p:nvPicPr>
        <p:blipFill rotWithShape="1">
          <a:blip r:embed="rId3">
            <a:alphaModFix/>
          </a:blip>
          <a:srcRect/>
          <a:stretch/>
        </p:blipFill>
        <p:spPr>
          <a:xfrm>
            <a:off x="106680" y="1816789"/>
            <a:ext cx="8928259" cy="3227650"/>
          </a:xfrm>
          <a:prstGeom prst="rect">
            <a:avLst/>
          </a:prstGeom>
          <a:noFill/>
          <a:ln>
            <a:noFill/>
          </a:ln>
        </p:spPr>
      </p:pic>
      <p:sp>
        <p:nvSpPr>
          <p:cNvPr id="189" name="Shape 189"/>
          <p:cNvSpPr txBox="1"/>
          <p:nvPr/>
        </p:nvSpPr>
        <p:spPr>
          <a:xfrm>
            <a:off x="6728225" y="5904109"/>
            <a:ext cx="2481299" cy="523200"/>
          </a:xfrm>
          <a:prstGeom prst="rect">
            <a:avLst/>
          </a:prstGeom>
          <a:noFill/>
          <a:ln>
            <a:noFill/>
          </a:ln>
        </p:spPr>
        <p:txBody>
          <a:bodyPr lIns="91425" tIns="91425" rIns="91425" bIns="91425" anchor="t" anchorCtr="0">
            <a:noAutofit/>
          </a:bodyPr>
          <a:lstStyle/>
          <a:p>
            <a:pPr lvl="0" rtl="0">
              <a:spcBef>
                <a:spcPts val="0"/>
              </a:spcBef>
              <a:buClr>
                <a:schemeClr val="dk1"/>
              </a:buClr>
              <a:buSzPct val="110000"/>
              <a:buFont typeface="Arial"/>
              <a:buNone/>
            </a:pPr>
            <a:r>
              <a:rPr lang="en-US" sz="1000">
                <a:solidFill>
                  <a:schemeClr val="dk1"/>
                </a:solidFill>
              </a:rPr>
              <a:t>Image CC-BY </a:t>
            </a:r>
            <a:r>
              <a:rPr lang="en-US" sz="1000">
                <a:solidFill>
                  <a:srgbClr val="212124"/>
                </a:solidFill>
                <a:hlinkClick r:id="rId4"/>
              </a:rPr>
              <a:t>Sean MacEntee</a:t>
            </a:r>
          </a:p>
          <a:p>
            <a:pPr marL="0" marR="0" lvl="0" indent="0" algn="l" rtl="0">
              <a:spcBef>
                <a:spcPts val="0"/>
              </a:spcBef>
              <a:spcAft>
                <a:spcPts val="0"/>
              </a:spcAft>
              <a:buSzPct val="25000"/>
              <a:buNone/>
            </a:pPr>
            <a:r>
              <a:rPr lang="en-US" sz="1000" b="0" i="0" u="none" strike="noStrike" cap="none" baseline="0">
                <a:solidFill>
                  <a:srgbClr val="000000"/>
                </a:solidFill>
                <a:latin typeface="Arial"/>
                <a:ea typeface="Arial"/>
                <a:cs typeface="Arial"/>
                <a:sym typeface="Arial"/>
                <a:rtl val="0"/>
              </a:rPr>
              <a:t>Image http://tinyurl.com/mdhk6ua</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pic>
        <p:nvPicPr>
          <p:cNvPr id="51" name="Shape 51"/>
          <p:cNvPicPr preferRelativeResize="0"/>
          <p:nvPr/>
        </p:nvPicPr>
        <p:blipFill rotWithShape="1">
          <a:blip r:embed="rId3">
            <a:alphaModFix/>
          </a:blip>
          <a:srcRect/>
          <a:stretch/>
        </p:blipFill>
        <p:spPr>
          <a:xfrm>
            <a:off x="109341" y="1063546"/>
            <a:ext cx="8925318" cy="4730906"/>
          </a:xfrm>
          <a:prstGeom prst="rect">
            <a:avLst/>
          </a:prstGeom>
          <a:noFill/>
          <a:ln>
            <a:noFill/>
          </a:ln>
        </p:spPr>
      </p:pic>
      <p:pic>
        <p:nvPicPr>
          <p:cNvPr id="52" name="Shape 52"/>
          <p:cNvPicPr preferRelativeResize="0"/>
          <p:nvPr/>
        </p:nvPicPr>
        <p:blipFill rotWithShape="1">
          <a:blip r:embed="rId4">
            <a:alphaModFix/>
          </a:blip>
          <a:srcRect/>
          <a:stretch/>
        </p:blipFill>
        <p:spPr>
          <a:xfrm>
            <a:off x="6278880" y="5986235"/>
            <a:ext cx="3130420" cy="414564"/>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Shape 195"/>
          <p:cNvPicPr preferRelativeResize="0"/>
          <p:nvPr/>
        </p:nvPicPr>
        <p:blipFill rotWithShape="1">
          <a:blip r:embed="rId3">
            <a:alphaModFix/>
          </a:blip>
          <a:srcRect/>
          <a:stretch/>
        </p:blipFill>
        <p:spPr>
          <a:xfrm>
            <a:off x="472439" y="548641"/>
            <a:ext cx="8199120" cy="5318760"/>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Shape 201"/>
          <p:cNvPicPr preferRelativeResize="0"/>
          <p:nvPr/>
        </p:nvPicPr>
        <p:blipFill rotWithShape="1">
          <a:blip r:embed="rId3">
            <a:alphaModFix/>
          </a:blip>
          <a:srcRect/>
          <a:stretch/>
        </p:blipFill>
        <p:spPr>
          <a:xfrm>
            <a:off x="457200" y="1672590"/>
            <a:ext cx="8330273" cy="1983398"/>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Shape 207"/>
          <p:cNvPicPr preferRelativeResize="0"/>
          <p:nvPr/>
        </p:nvPicPr>
        <p:blipFill rotWithShape="1">
          <a:blip r:embed="rId3">
            <a:alphaModFix/>
          </a:blip>
          <a:srcRect/>
          <a:stretch/>
        </p:blipFill>
        <p:spPr>
          <a:xfrm>
            <a:off x="1508325" y="648389"/>
            <a:ext cx="6538395" cy="4929449"/>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Shape 213"/>
          <p:cNvPicPr preferRelativeResize="0"/>
          <p:nvPr/>
        </p:nvPicPr>
        <p:blipFill rotWithShape="1">
          <a:blip r:embed="rId3">
            <a:alphaModFix/>
          </a:blip>
          <a:srcRect/>
          <a:stretch/>
        </p:blipFill>
        <p:spPr>
          <a:xfrm>
            <a:off x="406800" y="1754715"/>
            <a:ext cx="8330399" cy="1983299"/>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Shape 219"/>
          <p:cNvPicPr preferRelativeResize="0"/>
          <p:nvPr/>
        </p:nvPicPr>
        <p:blipFill rotWithShape="1">
          <a:blip r:embed="rId3">
            <a:alphaModFix/>
          </a:blip>
          <a:srcRect/>
          <a:stretch/>
        </p:blipFill>
        <p:spPr>
          <a:xfrm>
            <a:off x="1396798" y="417524"/>
            <a:ext cx="6547051" cy="2687624"/>
          </a:xfrm>
          <a:prstGeom prst="rect">
            <a:avLst/>
          </a:prstGeom>
          <a:noFill/>
          <a:ln>
            <a:noFill/>
          </a:ln>
        </p:spPr>
      </p:pic>
      <p:sp>
        <p:nvSpPr>
          <p:cNvPr id="220" name="Shape 220"/>
          <p:cNvSpPr txBox="1"/>
          <p:nvPr/>
        </p:nvSpPr>
        <p:spPr>
          <a:xfrm>
            <a:off x="457200" y="1600200"/>
            <a:ext cx="8229600" cy="37256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3000" b="0" i="0" u="none" strike="noStrike" cap="none" baseline="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rgbClr val="000000"/>
              </a:buClr>
              <a:buFont typeface="Arial"/>
              <a:buNone/>
            </a:pPr>
            <a:endParaRPr sz="3000" b="0" i="0" u="none" strike="noStrike" cap="none" baseline="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rgbClr val="000000"/>
              </a:buClr>
              <a:buFont typeface="Arial"/>
              <a:buNone/>
            </a:pPr>
            <a:endParaRPr sz="3000" b="0" i="0" u="none" strike="noStrike" cap="none" baseline="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rgbClr val="000000"/>
              </a:buClr>
              <a:buFont typeface="Arial"/>
              <a:buNone/>
            </a:pPr>
            <a:endParaRPr sz="3000" b="0" i="0" u="none" strike="noStrike" cap="none" baseline="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rgbClr val="000000"/>
              </a:buClr>
              <a:buSzPct val="25000"/>
              <a:buFont typeface="Arial"/>
              <a:buNone/>
            </a:pPr>
            <a:r>
              <a:rPr lang="en-US" sz="3000" b="0" i="0" u="none" strike="noStrike" cap="none" baseline="0">
                <a:solidFill>
                  <a:srgbClr val="000000"/>
                </a:solidFill>
                <a:latin typeface="Arial"/>
                <a:ea typeface="Arial"/>
                <a:cs typeface="Arial"/>
                <a:sym typeface="Arial"/>
                <a:rtl val="0"/>
              </a:rPr>
              <a:t>Try an advanced </a:t>
            </a:r>
            <a:r>
              <a:rPr lang="en-US" sz="3000" b="0" i="0" u="sng" strike="noStrike" cap="none" baseline="0">
                <a:solidFill>
                  <a:schemeClr val="hlink"/>
                </a:solidFill>
                <a:latin typeface="Arial"/>
                <a:ea typeface="Arial"/>
                <a:cs typeface="Arial"/>
                <a:sym typeface="Arial"/>
                <a:hlinkClick r:id="rId4"/>
                <a:rtl val="0"/>
              </a:rPr>
              <a:t>Google</a:t>
            </a:r>
            <a:r>
              <a:rPr lang="en-US" sz="3000" b="0" i="0" u="none" strike="noStrike" cap="none" baseline="0">
                <a:solidFill>
                  <a:srgbClr val="000000"/>
                </a:solidFill>
                <a:latin typeface="Arial"/>
                <a:ea typeface="Arial"/>
                <a:cs typeface="Arial"/>
                <a:sym typeface="Arial"/>
                <a:rtl val="0"/>
              </a:rPr>
              <a:t> search </a:t>
            </a:r>
          </a:p>
          <a:p>
            <a:pPr marL="0" marR="0" lvl="0" indent="0" algn="l" rtl="0">
              <a:lnSpc>
                <a:spcPct val="100000"/>
              </a:lnSpc>
              <a:spcBef>
                <a:spcPts val="0"/>
              </a:spcBef>
              <a:spcAft>
                <a:spcPts val="0"/>
              </a:spcAft>
              <a:buClr>
                <a:srgbClr val="000000"/>
              </a:buClr>
              <a:buSzPct val="25000"/>
              <a:buFont typeface="Arial"/>
              <a:buNone/>
            </a:pPr>
            <a:r>
              <a:rPr lang="en-US" sz="3000" b="0" i="0" u="none" strike="noStrike" cap="none" baseline="0">
                <a:solidFill>
                  <a:srgbClr val="000000"/>
                </a:solidFill>
                <a:latin typeface="Arial"/>
                <a:ea typeface="Arial"/>
                <a:cs typeface="Arial"/>
                <a:sym typeface="Arial"/>
                <a:rtl val="0"/>
              </a:rPr>
              <a:t>Limit by license type</a:t>
            </a:r>
          </a:p>
          <a:p>
            <a:pPr marL="0" marR="0" lvl="0" indent="0" algn="l" rtl="0">
              <a:lnSpc>
                <a:spcPct val="100000"/>
              </a:lnSpc>
              <a:spcBef>
                <a:spcPts val="0"/>
              </a:spcBef>
              <a:spcAft>
                <a:spcPts val="0"/>
              </a:spcAft>
              <a:buClr>
                <a:srgbClr val="000000"/>
              </a:buClr>
              <a:buSzPct val="25000"/>
              <a:buFont typeface="Arial"/>
              <a:buNone/>
            </a:pPr>
            <a:r>
              <a:rPr lang="en-US" sz="3000">
                <a:rtl val="0"/>
              </a:rPr>
              <a:t>Add the image search</a:t>
            </a:r>
          </a:p>
        </p:txBody>
      </p:sp>
      <p:sp>
        <p:nvSpPr>
          <p:cNvPr id="221" name="Shape 221"/>
          <p:cNvSpPr txBox="1"/>
          <p:nvPr/>
        </p:nvSpPr>
        <p:spPr>
          <a:xfrm>
            <a:off x="6914075" y="6126300"/>
            <a:ext cx="2356499" cy="388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SzPct val="25000"/>
              <a:buNone/>
            </a:pPr>
            <a:r>
              <a:rPr lang="en-US" sz="800" b="0" i="0" u="none" strike="noStrike" cap="none" baseline="0">
                <a:solidFill>
                  <a:srgbClr val="000000"/>
                </a:solidFill>
                <a:latin typeface="Arial"/>
                <a:ea typeface="Arial"/>
                <a:cs typeface="Arial"/>
                <a:sym typeface="Arial"/>
                <a:rtl val="0"/>
              </a:rPr>
              <a:t>Image </a:t>
            </a:r>
            <a:r>
              <a:rPr lang="en-US" sz="800" b="0" i="0" u="sng" strike="noStrike" cap="none" baseline="0">
                <a:solidFill>
                  <a:schemeClr val="hlink"/>
                </a:solidFill>
                <a:latin typeface="Arial"/>
                <a:ea typeface="Arial"/>
                <a:cs typeface="Arial"/>
                <a:sym typeface="Arial"/>
                <a:hlinkClick r:id="rId4"/>
                <a:rtl val="0"/>
              </a:rPr>
              <a:t>www.google.com</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p:nvPr/>
        </p:nvSpPr>
        <p:spPr>
          <a:xfrm>
            <a:off x="361950" y="530512"/>
            <a:ext cx="822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600" b="1" i="0" u="none" strike="noStrike" cap="none" baseline="0">
                <a:solidFill>
                  <a:srgbClr val="000000"/>
                </a:solidFill>
                <a:latin typeface="Arial"/>
                <a:ea typeface="Arial"/>
                <a:cs typeface="Arial"/>
                <a:sym typeface="Arial"/>
                <a:rtl val="0"/>
              </a:rPr>
              <a:t>Merlot</a:t>
            </a:r>
          </a:p>
        </p:txBody>
      </p:sp>
      <p:sp>
        <p:nvSpPr>
          <p:cNvPr id="228" name="Shape 228"/>
          <p:cNvSpPr txBox="1"/>
          <p:nvPr/>
        </p:nvSpPr>
        <p:spPr>
          <a:xfrm>
            <a:off x="266700" y="2000250"/>
            <a:ext cx="8229600" cy="3725698"/>
          </a:xfrm>
          <a:prstGeom prst="rect">
            <a:avLst/>
          </a:prstGeom>
          <a:noFill/>
          <a:ln>
            <a:noFill/>
          </a:ln>
        </p:spPr>
        <p:txBody>
          <a:bodyPr lIns="91425" tIns="91425" rIns="91425" bIns="91425" anchor="t" anchorCtr="0">
            <a:noAutofit/>
          </a:bodyPr>
          <a:lstStyle/>
          <a:p>
            <a:pPr marL="457200" marR="0" lvl="0" indent="-419100" algn="l" rtl="0">
              <a:lnSpc>
                <a:spcPct val="100000"/>
              </a:lnSpc>
              <a:spcBef>
                <a:spcPts val="0"/>
              </a:spcBef>
              <a:spcAft>
                <a:spcPts val="0"/>
              </a:spcAft>
              <a:buClr>
                <a:srgbClr val="000000"/>
              </a:buClr>
              <a:buSzPct val="100000"/>
              <a:buFont typeface="Arial"/>
              <a:buChar char="●"/>
            </a:pPr>
            <a:r>
              <a:rPr lang="en-US" sz="3000" b="0" i="0" u="none" strike="noStrike" cap="none" baseline="0">
                <a:solidFill>
                  <a:srgbClr val="000000"/>
                </a:solidFill>
                <a:latin typeface="Arial"/>
                <a:ea typeface="Arial"/>
                <a:cs typeface="Arial"/>
                <a:sym typeface="Arial"/>
                <a:rtl val="0"/>
              </a:rPr>
              <a:t>Large searchable database</a:t>
            </a:r>
          </a:p>
          <a:p>
            <a:pPr marL="457200" marR="0" lvl="0" indent="-419100" algn="l" rtl="0">
              <a:lnSpc>
                <a:spcPct val="100000"/>
              </a:lnSpc>
              <a:spcBef>
                <a:spcPts val="0"/>
              </a:spcBef>
              <a:spcAft>
                <a:spcPts val="0"/>
              </a:spcAft>
              <a:buClr>
                <a:srgbClr val="000000"/>
              </a:buClr>
              <a:buSzPct val="100000"/>
              <a:buFont typeface="Arial"/>
              <a:buChar char="●"/>
            </a:pPr>
            <a:r>
              <a:rPr lang="en-US" sz="3000" b="0" i="0" u="none" strike="noStrike" cap="none" baseline="0">
                <a:solidFill>
                  <a:srgbClr val="000000"/>
                </a:solidFill>
                <a:latin typeface="Arial"/>
                <a:ea typeface="Arial"/>
                <a:cs typeface="Arial"/>
                <a:sym typeface="Arial"/>
                <a:rtl val="0"/>
              </a:rPr>
              <a:t>Many types of open educational </a:t>
            </a:r>
          </a:p>
          <a:p>
            <a:pPr marL="0" marR="0" lvl="0" indent="457200" algn="l" rtl="0">
              <a:lnSpc>
                <a:spcPct val="100000"/>
              </a:lnSpc>
              <a:spcBef>
                <a:spcPts val="0"/>
              </a:spcBef>
              <a:spcAft>
                <a:spcPts val="0"/>
              </a:spcAft>
              <a:buClr>
                <a:srgbClr val="000000"/>
              </a:buClr>
              <a:buSzPct val="25000"/>
              <a:buFont typeface="Arial"/>
              <a:buNone/>
            </a:pPr>
            <a:r>
              <a:rPr lang="en-US" sz="3000" b="0" i="0" u="none" strike="noStrike" cap="none" baseline="0">
                <a:solidFill>
                  <a:srgbClr val="000000"/>
                </a:solidFill>
                <a:latin typeface="Arial"/>
                <a:ea typeface="Arial"/>
                <a:cs typeface="Arial"/>
                <a:sym typeface="Arial"/>
                <a:rtl val="0"/>
              </a:rPr>
              <a:t>content</a:t>
            </a:r>
          </a:p>
          <a:p>
            <a:pPr marL="457200" marR="0" lvl="0" indent="-419100" algn="l" rtl="0">
              <a:lnSpc>
                <a:spcPct val="100000"/>
              </a:lnSpc>
              <a:spcBef>
                <a:spcPts val="0"/>
              </a:spcBef>
              <a:spcAft>
                <a:spcPts val="0"/>
              </a:spcAft>
              <a:buClr>
                <a:srgbClr val="000000"/>
              </a:buClr>
              <a:buSzPct val="100000"/>
              <a:buFont typeface="Arial"/>
              <a:buChar char="●"/>
            </a:pPr>
            <a:r>
              <a:rPr lang="en-US" sz="3000" b="0" i="0" u="none" strike="noStrike" cap="none" baseline="0">
                <a:solidFill>
                  <a:srgbClr val="000000"/>
                </a:solidFill>
                <a:latin typeface="Arial"/>
                <a:ea typeface="Arial"/>
                <a:cs typeface="Arial"/>
                <a:sym typeface="Arial"/>
                <a:rtl val="0"/>
              </a:rPr>
              <a:t>Anyone can contribute</a:t>
            </a:r>
          </a:p>
        </p:txBody>
      </p:sp>
      <p:pic>
        <p:nvPicPr>
          <p:cNvPr id="229" name="Shape 229"/>
          <p:cNvPicPr preferRelativeResize="0"/>
          <p:nvPr/>
        </p:nvPicPr>
        <p:blipFill rotWithShape="1">
          <a:blip r:embed="rId3">
            <a:alphaModFix/>
          </a:blip>
          <a:srcRect/>
          <a:stretch/>
        </p:blipFill>
        <p:spPr>
          <a:xfrm>
            <a:off x="6534151" y="1212261"/>
            <a:ext cx="2467999" cy="2650838"/>
          </a:xfrm>
          <a:prstGeom prst="rect">
            <a:avLst/>
          </a:prstGeom>
          <a:noFill/>
          <a:ln>
            <a:noFill/>
          </a:ln>
        </p:spPr>
      </p:pic>
      <p:sp>
        <p:nvSpPr>
          <p:cNvPr id="230" name="Shape 230"/>
          <p:cNvSpPr txBox="1"/>
          <p:nvPr/>
        </p:nvSpPr>
        <p:spPr>
          <a:xfrm>
            <a:off x="6705600" y="6279921"/>
            <a:ext cx="2628899" cy="21544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800" b="0" i="0" u="none" strike="noStrike" cap="none" baseline="0">
                <a:solidFill>
                  <a:schemeClr val="dk1"/>
                </a:solidFill>
                <a:latin typeface="Calibri"/>
                <a:ea typeface="Calibri"/>
                <a:cs typeface="Calibri"/>
                <a:sym typeface="Calibri"/>
              </a:rPr>
              <a:t>Image www.merlot.org</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457200" y="274637"/>
            <a:ext cx="8229600" cy="1143000"/>
          </a:xfrm>
          <a:prstGeom prst="rect">
            <a:avLst/>
          </a:prstGeom>
        </p:spPr>
        <p:txBody>
          <a:bodyPr lIns="91425" tIns="91425" rIns="91425" bIns="91425" anchor="t" anchorCtr="0">
            <a:noAutofit/>
          </a:bodyPr>
          <a:lstStyle/>
          <a:p>
            <a:pPr>
              <a:spcBef>
                <a:spcPts val="0"/>
              </a:spcBef>
              <a:buNone/>
            </a:pPr>
            <a:r>
              <a:rPr lang="en-US" sz="4800"/>
              <a:t>OER Commons</a:t>
            </a:r>
          </a:p>
        </p:txBody>
      </p:sp>
      <p:pic>
        <p:nvPicPr>
          <p:cNvPr id="237" name="Shape 237"/>
          <p:cNvPicPr preferRelativeResize="0"/>
          <p:nvPr/>
        </p:nvPicPr>
        <p:blipFill>
          <a:blip r:embed="rId3">
            <a:alphaModFix/>
          </a:blip>
          <a:stretch>
            <a:fillRect/>
          </a:stretch>
        </p:blipFill>
        <p:spPr>
          <a:xfrm>
            <a:off x="597075" y="1867100"/>
            <a:ext cx="4159175" cy="2410825"/>
          </a:xfrm>
          <a:prstGeom prst="rect">
            <a:avLst/>
          </a:prstGeom>
          <a:noFill/>
          <a:ln>
            <a:noFill/>
          </a:ln>
        </p:spPr>
      </p:pic>
      <p:sp>
        <p:nvSpPr>
          <p:cNvPr id="238" name="Shape 238"/>
          <p:cNvSpPr txBox="1"/>
          <p:nvPr/>
        </p:nvSpPr>
        <p:spPr>
          <a:xfrm>
            <a:off x="7174250" y="5997975"/>
            <a:ext cx="2544600" cy="1143000"/>
          </a:xfrm>
          <a:prstGeom prst="rect">
            <a:avLst/>
          </a:prstGeom>
          <a:noFill/>
          <a:ln>
            <a:noFill/>
          </a:ln>
        </p:spPr>
        <p:txBody>
          <a:bodyPr lIns="91425" tIns="91425" rIns="91425" bIns="91425" anchor="t" anchorCtr="0">
            <a:noAutofit/>
          </a:bodyPr>
          <a:lstStyle/>
          <a:p>
            <a:pPr rtl="0">
              <a:spcBef>
                <a:spcPts val="0"/>
              </a:spcBef>
              <a:buNone/>
            </a:pPr>
            <a:r>
              <a:rPr lang="en-US" sz="1000"/>
              <a:t>Image OER Commons https://www.oercommons.org/</a:t>
            </a:r>
          </a:p>
          <a:p>
            <a:pPr>
              <a:spcBef>
                <a:spcPts val="0"/>
              </a:spcBef>
              <a:buNone/>
            </a:pPr>
            <a:r>
              <a:rPr lang="en-US" sz="1000"/>
              <a:t>CC-BY-NC-SA</a:t>
            </a:r>
          </a:p>
        </p:txBody>
      </p:sp>
      <p:sp>
        <p:nvSpPr>
          <p:cNvPr id="239" name="Shape 239"/>
          <p:cNvSpPr txBox="1"/>
          <p:nvPr/>
        </p:nvSpPr>
        <p:spPr>
          <a:xfrm>
            <a:off x="5027000" y="1417650"/>
            <a:ext cx="3501000" cy="4227899"/>
          </a:xfrm>
          <a:prstGeom prst="rect">
            <a:avLst/>
          </a:prstGeom>
          <a:noFill/>
          <a:ln>
            <a:noFill/>
          </a:ln>
        </p:spPr>
        <p:txBody>
          <a:bodyPr lIns="91425" tIns="91425" rIns="91425" bIns="91425" anchor="t" anchorCtr="0">
            <a:noAutofit/>
          </a:bodyPr>
          <a:lstStyle/>
          <a:p>
            <a:pPr marL="457200" lvl="0" indent="-381000" rtl="0">
              <a:spcBef>
                <a:spcPts val="0"/>
              </a:spcBef>
              <a:buSzPct val="100000"/>
              <a:buChar char="●"/>
            </a:pPr>
            <a:r>
              <a:rPr lang="en-US" sz="2400"/>
              <a:t>Search, browse, and evaluate resources from a single access point</a:t>
            </a:r>
          </a:p>
          <a:p>
            <a:pPr marL="457200" lvl="0" indent="-381000" rtl="0">
              <a:spcBef>
                <a:spcPts val="0"/>
              </a:spcBef>
              <a:buSzPct val="100000"/>
              <a:buChar char="●"/>
            </a:pPr>
            <a:r>
              <a:rPr lang="en-US" sz="2400"/>
              <a:t>More than textbooks--find digital collections, lesson plans, and more</a:t>
            </a:r>
          </a:p>
          <a:p>
            <a:pPr marL="457200" lvl="0" indent="-381000">
              <a:spcBef>
                <a:spcPts val="0"/>
              </a:spcBef>
              <a:buSzPct val="100000"/>
              <a:buChar char="●"/>
            </a:pPr>
            <a:r>
              <a:rPr lang="en-US" sz="2400"/>
              <a:t>Quality resource for K-12 classrooms and higher education</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p:nvPr/>
        </p:nvSpPr>
        <p:spPr>
          <a:xfrm>
            <a:off x="304800" y="2070400"/>
            <a:ext cx="8229600" cy="3725698"/>
          </a:xfrm>
          <a:prstGeom prst="rect">
            <a:avLst/>
          </a:prstGeom>
          <a:noFill/>
          <a:ln>
            <a:noFill/>
          </a:ln>
        </p:spPr>
        <p:txBody>
          <a:bodyPr lIns="91425" tIns="91425" rIns="91425" bIns="91425" anchor="t" anchorCtr="0">
            <a:noAutofit/>
          </a:bodyPr>
          <a:lstStyle/>
          <a:p>
            <a:pPr marL="457200" marR="0" lvl="0" indent="-419100" algn="l" rtl="0">
              <a:lnSpc>
                <a:spcPct val="100000"/>
              </a:lnSpc>
              <a:spcBef>
                <a:spcPts val="0"/>
              </a:spcBef>
              <a:spcAft>
                <a:spcPts val="0"/>
              </a:spcAft>
              <a:buClr>
                <a:srgbClr val="000000"/>
              </a:buClr>
              <a:buSzPct val="100000"/>
              <a:buFont typeface="Arial"/>
              <a:buChar char="●"/>
            </a:pPr>
            <a:r>
              <a:rPr lang="en-US" sz="3000" b="0" i="0" u="none" strike="noStrike" cap="none" baseline="0">
                <a:solidFill>
                  <a:srgbClr val="000000"/>
                </a:solidFill>
                <a:latin typeface="Arial"/>
                <a:ea typeface="Arial"/>
                <a:cs typeface="Arial"/>
                <a:sym typeface="Arial"/>
                <a:rtl val="0"/>
              </a:rPr>
              <a:t>Peer reviewed</a:t>
            </a:r>
          </a:p>
          <a:p>
            <a:pPr marL="457200" marR="0" lvl="0" indent="-419100" algn="l" rtl="0">
              <a:lnSpc>
                <a:spcPct val="100000"/>
              </a:lnSpc>
              <a:spcBef>
                <a:spcPts val="0"/>
              </a:spcBef>
              <a:spcAft>
                <a:spcPts val="0"/>
              </a:spcAft>
              <a:buClr>
                <a:srgbClr val="000000"/>
              </a:buClr>
              <a:buSzPct val="100000"/>
              <a:buFont typeface="Arial"/>
              <a:buChar char="●"/>
            </a:pPr>
            <a:r>
              <a:rPr lang="en-US" sz="3000" b="0" i="0" u="none" strike="noStrike" cap="none" baseline="0">
                <a:solidFill>
                  <a:srgbClr val="000000"/>
                </a:solidFill>
                <a:latin typeface="Arial"/>
                <a:ea typeface="Arial"/>
                <a:cs typeface="Arial"/>
                <a:sym typeface="Arial"/>
                <a:rtl val="0"/>
              </a:rPr>
              <a:t>Faculty were paid to create</a:t>
            </a:r>
          </a:p>
          <a:p>
            <a:pPr marL="457200" marR="0" lvl="0" indent="-419100" algn="l" rtl="0">
              <a:lnSpc>
                <a:spcPct val="100000"/>
              </a:lnSpc>
              <a:spcBef>
                <a:spcPts val="0"/>
              </a:spcBef>
              <a:spcAft>
                <a:spcPts val="0"/>
              </a:spcAft>
              <a:buClr>
                <a:srgbClr val="000000"/>
              </a:buClr>
              <a:buSzPct val="100000"/>
              <a:buFont typeface="Arial"/>
              <a:buChar char="●"/>
            </a:pPr>
            <a:r>
              <a:rPr lang="en-US" sz="3000" b="0" i="0" u="none" strike="noStrike" cap="none" baseline="0">
                <a:solidFill>
                  <a:srgbClr val="000000"/>
                </a:solidFill>
                <a:latin typeface="Arial"/>
                <a:ea typeface="Arial"/>
                <a:cs typeface="Arial"/>
                <a:sym typeface="Arial"/>
                <a:rtl val="0"/>
              </a:rPr>
              <a:t>Rice University</a:t>
            </a:r>
          </a:p>
          <a:p>
            <a:pPr marL="457200" marR="0" lvl="0" indent="-419100" algn="l" rtl="0">
              <a:lnSpc>
                <a:spcPct val="100000"/>
              </a:lnSpc>
              <a:spcBef>
                <a:spcPts val="0"/>
              </a:spcBef>
              <a:spcAft>
                <a:spcPts val="0"/>
              </a:spcAft>
              <a:buClr>
                <a:srgbClr val="000000"/>
              </a:buClr>
              <a:buSzPct val="100000"/>
              <a:buFont typeface="Arial"/>
              <a:buChar char="●"/>
            </a:pPr>
            <a:r>
              <a:rPr lang="en-US" sz="3000" b="0" i="0" u="none" strike="noStrike" cap="none" baseline="0">
                <a:solidFill>
                  <a:srgbClr val="000000"/>
                </a:solidFill>
                <a:latin typeface="Arial"/>
                <a:ea typeface="Arial"/>
                <a:cs typeface="Arial"/>
                <a:sym typeface="Arial"/>
                <a:rtl val="0"/>
              </a:rPr>
              <a:t>Competitive with professional textbooks</a:t>
            </a:r>
          </a:p>
          <a:p>
            <a:pPr marL="0" marR="0" lvl="0" indent="0" algn="l" rtl="0">
              <a:lnSpc>
                <a:spcPct val="100000"/>
              </a:lnSpc>
              <a:spcBef>
                <a:spcPts val="0"/>
              </a:spcBef>
              <a:spcAft>
                <a:spcPts val="0"/>
              </a:spcAft>
              <a:buClr>
                <a:srgbClr val="000000"/>
              </a:buClr>
              <a:buFont typeface="Arial"/>
              <a:buNone/>
            </a:pPr>
            <a:endParaRPr sz="3000" b="0" i="0" u="none" strike="noStrike" cap="none" baseline="0">
              <a:solidFill>
                <a:srgbClr val="000000"/>
              </a:solidFill>
              <a:latin typeface="Arial"/>
              <a:ea typeface="Arial"/>
              <a:cs typeface="Arial"/>
              <a:sym typeface="Arial"/>
              <a:rtl val="0"/>
            </a:endParaRPr>
          </a:p>
        </p:txBody>
      </p:sp>
      <p:pic>
        <p:nvPicPr>
          <p:cNvPr id="246" name="Shape 246"/>
          <p:cNvPicPr preferRelativeResize="0"/>
          <p:nvPr/>
        </p:nvPicPr>
        <p:blipFill rotWithShape="1">
          <a:blip r:embed="rId3">
            <a:alphaModFix/>
          </a:blip>
          <a:srcRect/>
          <a:stretch/>
        </p:blipFill>
        <p:spPr>
          <a:xfrm>
            <a:off x="5973776" y="409952"/>
            <a:ext cx="2630400" cy="1878899"/>
          </a:xfrm>
          <a:prstGeom prst="rect">
            <a:avLst/>
          </a:prstGeom>
          <a:noFill/>
          <a:ln>
            <a:noFill/>
          </a:ln>
        </p:spPr>
      </p:pic>
      <p:sp>
        <p:nvSpPr>
          <p:cNvPr id="247" name="Shape 247"/>
          <p:cNvSpPr txBox="1"/>
          <p:nvPr/>
        </p:nvSpPr>
        <p:spPr>
          <a:xfrm>
            <a:off x="495300" y="533400"/>
            <a:ext cx="5921949" cy="64633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600" b="1" i="0" u="none" strike="noStrike" cap="none" baseline="0">
                <a:solidFill>
                  <a:schemeClr val="dk1"/>
                </a:solidFill>
                <a:latin typeface="Arial"/>
                <a:ea typeface="Arial"/>
                <a:cs typeface="Arial"/>
                <a:sym typeface="Arial"/>
              </a:rPr>
              <a:t>OpenStax</a:t>
            </a:r>
          </a:p>
        </p:txBody>
      </p:sp>
      <p:sp>
        <p:nvSpPr>
          <p:cNvPr id="248" name="Shape 248"/>
          <p:cNvSpPr txBox="1"/>
          <p:nvPr/>
        </p:nvSpPr>
        <p:spPr>
          <a:xfrm>
            <a:off x="6417250" y="6379207"/>
            <a:ext cx="3240098" cy="21544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800" b="0" i="0" u="none" strike="noStrike" cap="none" baseline="0">
                <a:solidFill>
                  <a:schemeClr val="dk1"/>
                </a:solidFill>
                <a:latin typeface="Calibri"/>
                <a:ea typeface="Calibri"/>
                <a:cs typeface="Calibri"/>
                <a:sym typeface="Calibri"/>
              </a:rPr>
              <a:t>Image: http://openstaxcollege.org/</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p:nvPr/>
        </p:nvSpPr>
        <p:spPr>
          <a:xfrm>
            <a:off x="457200" y="253178"/>
            <a:ext cx="8229600" cy="1044598"/>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600" b="1" i="0" u="none" strike="noStrike" cap="none" baseline="0">
                <a:solidFill>
                  <a:srgbClr val="000000"/>
                </a:solidFill>
                <a:latin typeface="Arial"/>
                <a:ea typeface="Arial"/>
                <a:cs typeface="Arial"/>
                <a:sym typeface="Arial"/>
                <a:rtl val="0"/>
              </a:rPr>
              <a:t>Open Textbook Library: </a:t>
            </a:r>
          </a:p>
          <a:p>
            <a:pPr marL="0" marR="0" lvl="0" indent="0" algn="l" rtl="0">
              <a:lnSpc>
                <a:spcPct val="100000"/>
              </a:lnSpc>
              <a:spcBef>
                <a:spcPts val="0"/>
              </a:spcBef>
              <a:spcAft>
                <a:spcPts val="0"/>
              </a:spcAft>
              <a:buClr>
                <a:srgbClr val="000000"/>
              </a:buClr>
              <a:buSzPct val="25000"/>
              <a:buFont typeface="Arial"/>
              <a:buNone/>
            </a:pPr>
            <a:r>
              <a:rPr lang="en-US" sz="2400" b="1" i="0" u="none" strike="noStrike" cap="none" baseline="0">
                <a:solidFill>
                  <a:srgbClr val="000000"/>
                </a:solidFill>
                <a:latin typeface="Arial"/>
                <a:ea typeface="Arial"/>
                <a:cs typeface="Arial"/>
                <a:sym typeface="Arial"/>
                <a:rtl val="0"/>
              </a:rPr>
              <a:t>University of Minnesota</a:t>
            </a:r>
          </a:p>
        </p:txBody>
      </p:sp>
      <p:pic>
        <p:nvPicPr>
          <p:cNvPr id="255" name="Shape 255"/>
          <p:cNvPicPr preferRelativeResize="0"/>
          <p:nvPr/>
        </p:nvPicPr>
        <p:blipFill rotWithShape="1">
          <a:blip r:embed="rId3">
            <a:alphaModFix/>
          </a:blip>
          <a:srcRect/>
          <a:stretch/>
        </p:blipFill>
        <p:spPr>
          <a:xfrm>
            <a:off x="2611074" y="1464888"/>
            <a:ext cx="5789975" cy="3964361"/>
          </a:xfrm>
          <a:prstGeom prst="rect">
            <a:avLst/>
          </a:prstGeom>
          <a:noFill/>
          <a:ln>
            <a:noFill/>
          </a:ln>
        </p:spPr>
      </p:pic>
      <p:sp>
        <p:nvSpPr>
          <p:cNvPr id="256" name="Shape 256"/>
          <p:cNvSpPr txBox="1"/>
          <p:nvPr/>
        </p:nvSpPr>
        <p:spPr>
          <a:xfrm>
            <a:off x="6572250" y="6227176"/>
            <a:ext cx="3924299" cy="33855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800" b="0" i="0" u="none" strike="noStrike" cap="none" baseline="0">
                <a:solidFill>
                  <a:schemeClr val="dk1"/>
                </a:solidFill>
                <a:latin typeface="Calibri"/>
                <a:ea typeface="Calibri"/>
                <a:cs typeface="Calibri"/>
                <a:sym typeface="Calibri"/>
              </a:rPr>
              <a:t>Image </a:t>
            </a:r>
            <a:r>
              <a:rPr lang="en-US" sz="800" b="0" i="0" u="none" strike="noStrike" cap="none" baseline="0">
                <a:solidFill>
                  <a:schemeClr val="dk2"/>
                </a:solidFill>
                <a:latin typeface="Calibri"/>
                <a:ea typeface="Calibri"/>
                <a:cs typeface="Calibri"/>
                <a:sym typeface="Calibri"/>
              </a:rPr>
              <a:t>http://open.umn.edu/opentextbooks</a:t>
            </a:r>
          </a:p>
          <a:p>
            <a:pPr marL="0" marR="0" lvl="0" indent="0" algn="l" rtl="0">
              <a:spcBef>
                <a:spcPts val="0"/>
              </a:spcBef>
              <a:spcAft>
                <a:spcPts val="0"/>
              </a:spcAft>
              <a:buNone/>
            </a:pPr>
            <a:endParaRPr sz="800" b="0" i="0" u="none" strike="noStrike" cap="none" baseline="0">
              <a:solidFill>
                <a:schemeClr val="dk1"/>
              </a:solidFill>
              <a:latin typeface="Calibri"/>
              <a:ea typeface="Calibri"/>
              <a:cs typeface="Calibri"/>
              <a:sym typeface="Calibri"/>
            </a:endParaRPr>
          </a:p>
        </p:txBody>
      </p:sp>
      <p:sp>
        <p:nvSpPr>
          <p:cNvPr id="257" name="Shape 257"/>
          <p:cNvSpPr txBox="1"/>
          <p:nvPr/>
        </p:nvSpPr>
        <p:spPr>
          <a:xfrm>
            <a:off x="190500" y="3077736"/>
            <a:ext cx="2611073" cy="132343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000" b="0" i="0" u="none" strike="noStrike" cap="none" baseline="0">
                <a:solidFill>
                  <a:schemeClr val="dk1"/>
                </a:solidFill>
                <a:latin typeface="Arial"/>
                <a:ea typeface="Arial"/>
                <a:cs typeface="Arial"/>
                <a:sym typeface="Arial"/>
              </a:rPr>
              <a:t>Faculty reviews</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457200" y="274637"/>
            <a:ext cx="8229600" cy="1143000"/>
          </a:xfrm>
          <a:prstGeom prst="rect">
            <a:avLst/>
          </a:prstGeom>
        </p:spPr>
        <p:txBody>
          <a:bodyPr lIns="91425" tIns="91425" rIns="91425" bIns="91425" anchor="t" anchorCtr="0">
            <a:noAutofit/>
          </a:bodyPr>
          <a:lstStyle/>
          <a:p>
            <a:pPr>
              <a:spcBef>
                <a:spcPts val="0"/>
              </a:spcBef>
              <a:buNone/>
            </a:pPr>
            <a:r>
              <a:rPr lang="en-US" sz="3600" dirty="0"/>
              <a:t>Additional Resources</a:t>
            </a:r>
          </a:p>
        </p:txBody>
      </p:sp>
      <p:sp>
        <p:nvSpPr>
          <p:cNvPr id="264" name="Shape 264"/>
          <p:cNvSpPr txBox="1">
            <a:spLocks noGrp="1"/>
          </p:cNvSpPr>
          <p:nvPr>
            <p:ph type="body" idx="1"/>
          </p:nvPr>
        </p:nvSpPr>
        <p:spPr>
          <a:xfrm>
            <a:off x="457200" y="1113150"/>
            <a:ext cx="8229600" cy="4631700"/>
          </a:xfrm>
          <a:prstGeom prst="rect">
            <a:avLst/>
          </a:prstGeom>
        </p:spPr>
        <p:txBody>
          <a:bodyPr lIns="91425" tIns="91425" rIns="91425" bIns="91425" anchor="t" anchorCtr="0">
            <a:noAutofit/>
          </a:bodyPr>
          <a:lstStyle/>
          <a:p>
            <a:pPr rtl="0">
              <a:spcBef>
                <a:spcPts val="0"/>
              </a:spcBef>
              <a:buNone/>
            </a:pPr>
            <a:r>
              <a:rPr lang="en-US" sz="2000" dirty="0">
                <a:solidFill>
                  <a:schemeClr val="tx1"/>
                </a:solidFill>
                <a:hlinkClick r:id="rId3"/>
              </a:rPr>
              <a:t>BC Campus </a:t>
            </a:r>
            <a:r>
              <a:rPr lang="en-US" sz="2000" dirty="0" err="1">
                <a:solidFill>
                  <a:schemeClr val="tx1"/>
                </a:solidFill>
                <a:hlinkClick r:id="rId3"/>
              </a:rPr>
              <a:t>OpenEd</a:t>
            </a:r>
            <a:endParaRPr lang="en-US" sz="2000" dirty="0">
              <a:solidFill>
                <a:schemeClr val="tx1"/>
              </a:solidFill>
              <a:hlinkClick r:id="rId3"/>
            </a:endParaRPr>
          </a:p>
          <a:p>
            <a:pPr rtl="0">
              <a:spcBef>
                <a:spcPts val="0"/>
              </a:spcBef>
              <a:buNone/>
            </a:pPr>
            <a:r>
              <a:rPr lang="en-US" sz="2000" dirty="0" err="1">
                <a:solidFill>
                  <a:schemeClr val="tx1"/>
                </a:solidFill>
                <a:hlinkClick r:id="rId4"/>
              </a:rPr>
              <a:t>BookBoon</a:t>
            </a:r>
            <a:endParaRPr lang="en-US" sz="2000" dirty="0">
              <a:solidFill>
                <a:schemeClr val="tx1"/>
              </a:solidFill>
              <a:hlinkClick r:id="rId4"/>
            </a:endParaRPr>
          </a:p>
          <a:p>
            <a:pPr rtl="0">
              <a:spcBef>
                <a:spcPts val="0"/>
              </a:spcBef>
              <a:buNone/>
            </a:pPr>
            <a:r>
              <a:rPr lang="en-US" sz="2000" dirty="0">
                <a:solidFill>
                  <a:schemeClr val="tx1"/>
                </a:solidFill>
                <a:hlinkClick r:id="rId5"/>
              </a:rPr>
              <a:t>California State ISBN Textbook Finder</a:t>
            </a:r>
          </a:p>
          <a:p>
            <a:pPr rtl="0">
              <a:spcBef>
                <a:spcPts val="0"/>
              </a:spcBef>
              <a:buNone/>
            </a:pPr>
            <a:r>
              <a:rPr lang="en-US" sz="2000" dirty="0">
                <a:solidFill>
                  <a:schemeClr val="tx1"/>
                </a:solidFill>
                <a:hlinkClick r:id="rId6"/>
              </a:rPr>
              <a:t>Center of Math</a:t>
            </a:r>
          </a:p>
          <a:p>
            <a:pPr rtl="0">
              <a:spcBef>
                <a:spcPts val="0"/>
              </a:spcBef>
              <a:buNone/>
            </a:pPr>
            <a:r>
              <a:rPr lang="en-US" sz="2000" dirty="0">
                <a:solidFill>
                  <a:schemeClr val="tx1"/>
                </a:solidFill>
                <a:hlinkClick r:id="rId7"/>
              </a:rPr>
              <a:t>College Open Textbooks Collaborative</a:t>
            </a:r>
          </a:p>
          <a:p>
            <a:pPr rtl="0">
              <a:spcBef>
                <a:spcPts val="0"/>
              </a:spcBef>
              <a:buNone/>
            </a:pPr>
            <a:r>
              <a:rPr lang="en-US" sz="2000" dirty="0">
                <a:solidFill>
                  <a:schemeClr val="tx1"/>
                </a:solidFill>
                <a:hlinkClick r:id="rId8"/>
              </a:rPr>
              <a:t>Community College Consortium for Open Educational Resources</a:t>
            </a:r>
          </a:p>
          <a:p>
            <a:pPr rtl="0">
              <a:spcBef>
                <a:spcPts val="0"/>
              </a:spcBef>
              <a:buNone/>
            </a:pPr>
            <a:r>
              <a:rPr lang="en-US" sz="2000" dirty="0">
                <a:solidFill>
                  <a:schemeClr val="tx1"/>
                </a:solidFill>
                <a:hlinkClick r:id="rId9"/>
              </a:rPr>
              <a:t>Directory of Open Access Books</a:t>
            </a:r>
          </a:p>
          <a:p>
            <a:pPr rtl="0">
              <a:spcBef>
                <a:spcPts val="0"/>
              </a:spcBef>
              <a:buNone/>
            </a:pPr>
            <a:r>
              <a:rPr lang="en-US" sz="2000" dirty="0">
                <a:solidFill>
                  <a:schemeClr val="tx1"/>
                </a:solidFill>
                <a:hlinkClick r:id="rId10"/>
              </a:rPr>
              <a:t>MIT Online Textbooks</a:t>
            </a:r>
          </a:p>
          <a:p>
            <a:pPr rtl="0">
              <a:spcBef>
                <a:spcPts val="0"/>
              </a:spcBef>
              <a:buNone/>
            </a:pPr>
            <a:r>
              <a:rPr lang="en-US" sz="2000" dirty="0">
                <a:solidFill>
                  <a:schemeClr val="tx1"/>
                </a:solidFill>
                <a:hlinkClick r:id="rId11"/>
              </a:rPr>
              <a:t>Open Access Textbooks</a:t>
            </a:r>
          </a:p>
          <a:p>
            <a:pPr rtl="0">
              <a:spcBef>
                <a:spcPts val="0"/>
              </a:spcBef>
              <a:buNone/>
            </a:pPr>
            <a:r>
              <a:rPr lang="en-US" sz="2000" dirty="0" err="1">
                <a:solidFill>
                  <a:schemeClr val="tx1"/>
                </a:solidFill>
                <a:hlinkClick r:id="rId12"/>
              </a:rPr>
              <a:t>Open.Michigan</a:t>
            </a:r>
            <a:endParaRPr lang="en-US" sz="2000" dirty="0">
              <a:solidFill>
                <a:schemeClr val="tx1"/>
              </a:solidFill>
              <a:hlinkClick r:id="rId12"/>
            </a:endParaRPr>
          </a:p>
          <a:p>
            <a:pPr rtl="0">
              <a:spcBef>
                <a:spcPts val="0"/>
              </a:spcBef>
              <a:buNone/>
            </a:pPr>
            <a:r>
              <a:rPr lang="en-US" sz="2000" dirty="0" err="1">
                <a:solidFill>
                  <a:schemeClr val="tx1"/>
                </a:solidFill>
                <a:hlinkClick r:id="rId13"/>
              </a:rPr>
              <a:t>OpenStax</a:t>
            </a:r>
            <a:r>
              <a:rPr lang="en-US" sz="2000" dirty="0">
                <a:solidFill>
                  <a:schemeClr val="tx1"/>
                </a:solidFill>
                <a:hlinkClick r:id="rId13"/>
              </a:rPr>
              <a:t> CNX</a:t>
            </a:r>
          </a:p>
          <a:p>
            <a:pPr rtl="0">
              <a:spcBef>
                <a:spcPts val="0"/>
              </a:spcBef>
              <a:buNone/>
            </a:pPr>
            <a:r>
              <a:rPr lang="en-US" sz="2000" dirty="0">
                <a:solidFill>
                  <a:schemeClr val="tx1"/>
                </a:solidFill>
                <a:hlinkClick r:id="rId14"/>
              </a:rPr>
              <a:t>Open SUNY Textbooks</a:t>
            </a:r>
          </a:p>
          <a:p>
            <a:pPr rtl="0">
              <a:spcBef>
                <a:spcPts val="0"/>
              </a:spcBef>
              <a:buNone/>
            </a:pPr>
            <a:r>
              <a:rPr lang="en-US" sz="2000" dirty="0">
                <a:solidFill>
                  <a:schemeClr val="tx1"/>
                </a:solidFill>
                <a:hlinkClick r:id="rId15"/>
              </a:rPr>
              <a:t>Orange Grove</a:t>
            </a:r>
          </a:p>
          <a:p>
            <a:pPr>
              <a:spcBef>
                <a:spcPts val="0"/>
              </a:spcBef>
              <a:buNone/>
            </a:pPr>
            <a:r>
              <a:rPr lang="en-US" sz="2000" dirty="0" err="1">
                <a:solidFill>
                  <a:schemeClr val="tx1"/>
                </a:solidFill>
                <a:hlinkClick r:id="rId16"/>
              </a:rPr>
              <a:t>SpringerOpen</a:t>
            </a:r>
            <a:r>
              <a:rPr lang="en-US" sz="2000" dirty="0">
                <a:solidFill>
                  <a:schemeClr val="tx1"/>
                </a:solidFill>
                <a:hlinkClick r:id="rId16"/>
              </a:rPr>
              <a:t>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8" name="Shape 58"/>
          <p:cNvPicPr preferRelativeResize="0"/>
          <p:nvPr/>
        </p:nvPicPr>
        <p:blipFill>
          <a:blip r:embed="rId3">
            <a:alphaModFix/>
          </a:blip>
          <a:stretch>
            <a:fillRect/>
          </a:stretch>
        </p:blipFill>
        <p:spPr>
          <a:xfrm>
            <a:off x="2575037" y="467774"/>
            <a:ext cx="3993924" cy="4946025"/>
          </a:xfrm>
          <a:prstGeom prst="rect">
            <a:avLst/>
          </a:prstGeom>
          <a:noFill/>
          <a:ln>
            <a:noFill/>
          </a:ln>
        </p:spPr>
      </p:pic>
      <p:sp>
        <p:nvSpPr>
          <p:cNvPr id="59" name="Shape 59"/>
          <p:cNvSpPr txBox="1"/>
          <p:nvPr/>
        </p:nvSpPr>
        <p:spPr>
          <a:xfrm>
            <a:off x="5200825" y="5784475"/>
            <a:ext cx="3595800" cy="468899"/>
          </a:xfrm>
          <a:prstGeom prst="rect">
            <a:avLst/>
          </a:prstGeom>
          <a:noFill/>
          <a:ln>
            <a:noFill/>
          </a:ln>
        </p:spPr>
        <p:txBody>
          <a:bodyPr lIns="91425" tIns="91425" rIns="91425" bIns="91425" anchor="t" anchorCtr="0">
            <a:noAutofit/>
          </a:bodyPr>
          <a:lstStyle/>
          <a:p>
            <a:pPr lvl="0" rtl="0">
              <a:spcBef>
                <a:spcPts val="0"/>
              </a:spcBef>
              <a:buNone/>
            </a:pPr>
            <a:r>
              <a:rPr lang="en-US" sz="800"/>
              <a:t>Image Credit NBC News</a:t>
            </a:r>
          </a:p>
          <a:p>
            <a:pPr lvl="0" rtl="0">
              <a:spcBef>
                <a:spcPts val="0"/>
              </a:spcBef>
              <a:buNone/>
            </a:pPr>
            <a:r>
              <a:rPr lang="en-US" sz="800"/>
              <a:t>http://www.nbcnews.com/feature/freshman-year/college-textbook-prices-have-risen-812-percent-1978-n399926</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p:nvPr/>
        </p:nvSpPr>
        <p:spPr>
          <a:xfrm>
            <a:off x="457200" y="205978"/>
            <a:ext cx="822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4000" b="1" i="0" u="none" strike="noStrike" cap="none" baseline="0">
                <a:solidFill>
                  <a:srgbClr val="000000"/>
                </a:solidFill>
                <a:latin typeface="Arial"/>
                <a:ea typeface="Arial"/>
                <a:cs typeface="Arial"/>
                <a:sym typeface="Arial"/>
                <a:rtl val="0"/>
              </a:rPr>
              <a:t>Now what?</a:t>
            </a:r>
          </a:p>
        </p:txBody>
      </p:sp>
      <p:sp>
        <p:nvSpPr>
          <p:cNvPr id="271" name="Shape 271"/>
          <p:cNvSpPr txBox="1"/>
          <p:nvPr/>
        </p:nvSpPr>
        <p:spPr>
          <a:xfrm>
            <a:off x="133351" y="1744275"/>
            <a:ext cx="8229600" cy="3725698"/>
          </a:xfrm>
          <a:prstGeom prst="rect">
            <a:avLst/>
          </a:prstGeom>
          <a:noFill/>
          <a:ln>
            <a:noFill/>
          </a:ln>
        </p:spPr>
        <p:txBody>
          <a:bodyPr lIns="91425" tIns="91425" rIns="91425" bIns="91425" anchor="t" anchorCtr="0">
            <a:noAutofit/>
          </a:bodyPr>
          <a:lstStyle/>
          <a:p>
            <a:pPr marL="457200" marR="0" lvl="0" indent="-381000" algn="l" rtl="0">
              <a:lnSpc>
                <a:spcPct val="100000"/>
              </a:lnSpc>
              <a:spcBef>
                <a:spcPts val="0"/>
              </a:spcBef>
              <a:spcAft>
                <a:spcPts val="0"/>
              </a:spcAft>
              <a:buClr>
                <a:srgbClr val="000000"/>
              </a:buClr>
              <a:buSzPct val="100000"/>
              <a:buFont typeface="Arial"/>
              <a:buChar char="●"/>
            </a:pPr>
            <a:r>
              <a:rPr lang="en-US" sz="2400"/>
              <a:t>LEARN IT</a:t>
            </a:r>
          </a:p>
          <a:p>
            <a:pPr marL="457200" marR="0" lvl="0" indent="-381000" algn="l" rtl="0">
              <a:lnSpc>
                <a:spcPct val="100000"/>
              </a:lnSpc>
              <a:spcBef>
                <a:spcPts val="0"/>
              </a:spcBef>
              <a:spcAft>
                <a:spcPts val="0"/>
              </a:spcAft>
              <a:buClr>
                <a:srgbClr val="000000"/>
              </a:buClr>
              <a:buSzPct val="100000"/>
              <a:buFont typeface="Arial"/>
              <a:buChar char="●"/>
            </a:pPr>
            <a:r>
              <a:rPr lang="en-US" sz="2400"/>
              <a:t>Be an advocate</a:t>
            </a:r>
          </a:p>
          <a:p>
            <a:pPr marL="457200" marR="0" lvl="0" indent="-381000" algn="l" rtl="0">
              <a:lnSpc>
                <a:spcPct val="100000"/>
              </a:lnSpc>
              <a:spcBef>
                <a:spcPts val="0"/>
              </a:spcBef>
              <a:spcAft>
                <a:spcPts val="0"/>
              </a:spcAft>
              <a:buClr>
                <a:srgbClr val="000000"/>
              </a:buClr>
              <a:buSzPct val="100000"/>
              <a:buFont typeface="Arial"/>
              <a:buChar char="●"/>
            </a:pPr>
            <a:r>
              <a:rPr lang="en-US" sz="2400"/>
              <a:t>Find </a:t>
            </a:r>
            <a:r>
              <a:rPr lang="en-US" sz="2400" strike="sngStrike"/>
              <a:t>victims </a:t>
            </a:r>
            <a:r>
              <a:rPr lang="en-US" sz="2400"/>
              <a:t>partners</a:t>
            </a:r>
          </a:p>
          <a:p>
            <a:pPr marL="457200" marR="0" lvl="0" indent="-381000" algn="l" rtl="0">
              <a:lnSpc>
                <a:spcPct val="100000"/>
              </a:lnSpc>
              <a:spcBef>
                <a:spcPts val="0"/>
              </a:spcBef>
              <a:spcAft>
                <a:spcPts val="0"/>
              </a:spcAft>
              <a:buClr>
                <a:srgbClr val="000000"/>
              </a:buClr>
              <a:buSzPct val="100000"/>
              <a:buFont typeface="Arial"/>
              <a:buChar char="●"/>
            </a:pPr>
            <a:r>
              <a:rPr lang="en-US" sz="2400"/>
              <a:t>TEACH IT</a:t>
            </a:r>
          </a:p>
          <a:p>
            <a:pPr marL="457200" marR="0" lvl="0" indent="-381000" algn="l" rtl="0">
              <a:lnSpc>
                <a:spcPct val="100000"/>
              </a:lnSpc>
              <a:spcBef>
                <a:spcPts val="0"/>
              </a:spcBef>
              <a:spcAft>
                <a:spcPts val="0"/>
              </a:spcAft>
              <a:buClr>
                <a:srgbClr val="000000"/>
              </a:buClr>
              <a:buSzPct val="100000"/>
              <a:buFont typeface="Arial"/>
              <a:buChar char="●"/>
            </a:pPr>
            <a:r>
              <a:rPr lang="en-US" sz="2400" b="0" i="0" u="none" strike="noStrike" cap="none" baseline="0">
                <a:solidFill>
                  <a:srgbClr val="000000"/>
                </a:solidFill>
                <a:latin typeface="Arial"/>
                <a:ea typeface="Arial"/>
                <a:cs typeface="Arial"/>
                <a:sym typeface="Arial"/>
                <a:rtl val="0"/>
              </a:rPr>
              <a:t>Spread the word</a:t>
            </a:r>
          </a:p>
          <a:p>
            <a:pPr marL="457200" marR="0" lvl="0" indent="-381000" algn="l" rtl="0">
              <a:lnSpc>
                <a:spcPct val="100000"/>
              </a:lnSpc>
              <a:spcBef>
                <a:spcPts val="0"/>
              </a:spcBef>
              <a:spcAft>
                <a:spcPts val="0"/>
              </a:spcAft>
              <a:buClr>
                <a:srgbClr val="000000"/>
              </a:buClr>
              <a:buSzPct val="100000"/>
              <a:buFont typeface="Arial"/>
              <a:buChar char="●"/>
            </a:pPr>
            <a:r>
              <a:rPr lang="en-US" sz="2400">
                <a:rtl val="0"/>
              </a:rPr>
              <a:t>LibGuides</a:t>
            </a:r>
          </a:p>
          <a:p>
            <a:pPr marL="0" marR="0" lvl="0" indent="0" algn="l" rtl="0">
              <a:lnSpc>
                <a:spcPct val="100000"/>
              </a:lnSpc>
              <a:spcBef>
                <a:spcPts val="0"/>
              </a:spcBef>
              <a:spcAft>
                <a:spcPts val="0"/>
              </a:spcAft>
              <a:buClr>
                <a:srgbClr val="000000"/>
              </a:buClr>
              <a:buFont typeface="Arial"/>
              <a:buNone/>
            </a:pPr>
            <a:endParaRPr sz="2400" b="0" i="0" u="none" strike="noStrike" cap="none" baseline="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rgbClr val="000000"/>
              </a:buClr>
              <a:buFont typeface="Arial"/>
              <a:buNone/>
            </a:pPr>
            <a:endParaRPr sz="3000" b="0" i="0" u="none" strike="noStrike" cap="none" baseline="0">
              <a:solidFill>
                <a:srgbClr val="000000"/>
              </a:solidFill>
              <a:latin typeface="Arial"/>
              <a:ea typeface="Arial"/>
              <a:cs typeface="Arial"/>
              <a:sym typeface="Arial"/>
              <a:rtl val="0"/>
            </a:endParaRPr>
          </a:p>
        </p:txBody>
      </p:sp>
      <p:pic>
        <p:nvPicPr>
          <p:cNvPr id="272" name="Shape 272"/>
          <p:cNvPicPr preferRelativeResize="0"/>
          <p:nvPr/>
        </p:nvPicPr>
        <p:blipFill rotWithShape="1">
          <a:blip r:embed="rId3">
            <a:alphaModFix/>
          </a:blip>
          <a:srcRect/>
          <a:stretch/>
        </p:blipFill>
        <p:spPr>
          <a:xfrm>
            <a:off x="4000500" y="1634270"/>
            <a:ext cx="5143500" cy="3204429"/>
          </a:xfrm>
          <a:prstGeom prst="rect">
            <a:avLst/>
          </a:prstGeom>
          <a:noFill/>
          <a:ln>
            <a:noFill/>
          </a:ln>
        </p:spPr>
      </p:pic>
      <p:sp>
        <p:nvSpPr>
          <p:cNvPr id="273" name="Shape 273"/>
          <p:cNvSpPr txBox="1"/>
          <p:nvPr/>
        </p:nvSpPr>
        <p:spPr>
          <a:xfrm>
            <a:off x="6066300" y="5763525"/>
            <a:ext cx="3077700" cy="8034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a:buNone/>
            </a:pPr>
            <a:r>
              <a:rPr lang="en-US" sz="800">
                <a:solidFill>
                  <a:schemeClr val="dk1"/>
                </a:solidFill>
              </a:rPr>
              <a:t>Image CC-BY-SA opensource.com</a:t>
            </a:r>
          </a:p>
          <a:p>
            <a:pPr lvl="0" rtl="0">
              <a:spcBef>
                <a:spcPts val="0"/>
              </a:spcBef>
              <a:buClr>
                <a:schemeClr val="dk1"/>
              </a:buClr>
              <a:buSzPct val="25000"/>
              <a:buFont typeface="Arial"/>
              <a:buNone/>
            </a:pPr>
            <a:r>
              <a:rPr lang="en-US" sz="800">
                <a:solidFill>
                  <a:schemeClr val="dk1"/>
                </a:solidFill>
              </a:rPr>
              <a:t>http://opensource.com/education/12/2/how-teach-undergrads-how-become-open-source-contributors-without-writing-any-code</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Shape 279"/>
          <p:cNvPicPr preferRelativeResize="0"/>
          <p:nvPr/>
        </p:nvPicPr>
        <p:blipFill rotWithShape="1">
          <a:blip r:embed="rId3">
            <a:alphaModFix/>
          </a:blip>
          <a:srcRect/>
          <a:stretch/>
        </p:blipFill>
        <p:spPr>
          <a:xfrm>
            <a:off x="2087865" y="577091"/>
            <a:ext cx="5098199" cy="3597300"/>
          </a:xfrm>
          <a:prstGeom prst="rect">
            <a:avLst/>
          </a:prstGeom>
          <a:noFill/>
          <a:ln>
            <a:noFill/>
          </a:ln>
        </p:spPr>
      </p:pic>
      <p:sp>
        <p:nvSpPr>
          <p:cNvPr id="280" name="Shape 280"/>
          <p:cNvSpPr/>
          <p:nvPr/>
        </p:nvSpPr>
        <p:spPr>
          <a:xfrm>
            <a:off x="2350911" y="4598648"/>
            <a:ext cx="4572000" cy="14771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sz="1800" b="0" i="0" u="none" strike="noStrike" cap="none" baseline="0">
              <a:solidFill>
                <a:schemeClr val="dk1"/>
              </a:solidFill>
              <a:latin typeface="Calibri"/>
              <a:ea typeface="Calibri"/>
              <a:cs typeface="Calibri"/>
              <a:sym typeface="Calibri"/>
            </a:endParaRPr>
          </a:p>
          <a:p>
            <a:pPr marL="0" marR="0" lvl="0" indent="0" algn="ctr" rtl="0">
              <a:spcBef>
                <a:spcPts val="0"/>
              </a:spcBef>
              <a:spcAft>
                <a:spcPts val="0"/>
              </a:spcAft>
              <a:buSzPct val="25000"/>
              <a:buNone/>
            </a:pPr>
            <a:r>
              <a:rPr lang="en-US" sz="1800" b="0" i="0" u="none" strike="noStrike" cap="none" baseline="0">
                <a:solidFill>
                  <a:schemeClr val="dk1"/>
                </a:solidFill>
                <a:latin typeface="Arial"/>
                <a:ea typeface="Arial"/>
                <a:cs typeface="Arial"/>
                <a:sym typeface="Arial"/>
              </a:rPr>
              <a:t>Amie Freeman: dillarda@mailbox.sc.edu</a:t>
            </a:r>
          </a:p>
          <a:p>
            <a:pPr marL="0" marR="0" lvl="0" indent="0" algn="ctr" rtl="0">
              <a:spcBef>
                <a:spcPts val="0"/>
              </a:spcBef>
              <a:spcAft>
                <a:spcPts val="0"/>
              </a:spcAft>
              <a:buSzPct val="25000"/>
              <a:buNone/>
            </a:pPr>
            <a:r>
              <a:rPr lang="en-US" sz="1800" b="0" i="0" u="none" strike="noStrike" cap="none" baseline="0">
                <a:solidFill>
                  <a:schemeClr val="dk1"/>
                </a:solidFill>
                <a:latin typeface="Arial"/>
                <a:ea typeface="Arial"/>
                <a:cs typeface="Arial"/>
                <a:sym typeface="Arial"/>
              </a:rPr>
              <a:t>Tucker Taylor: tucky@mailbox.sc.edu</a:t>
            </a:r>
          </a:p>
          <a:p>
            <a:pPr marL="0" marR="0" lvl="0" indent="0" algn="l" rtl="0">
              <a:spcBef>
                <a:spcPts val="0"/>
              </a:spcBef>
              <a:spcAft>
                <a:spcPts val="0"/>
              </a:spcAft>
              <a:buSzPct val="25000"/>
              <a:buNone/>
            </a:pPr>
            <a:r>
              <a:rPr lang="en-US" sz="1800" b="0" i="0" u="none" strike="noStrike" cap="none" baseline="0">
                <a:solidFill>
                  <a:schemeClr val="dk1"/>
                </a:solidFill>
                <a:latin typeface="Calibri"/>
                <a:ea typeface="Calibri"/>
                <a:cs typeface="Calibri"/>
                <a:sym typeface="Calibri"/>
              </a:rPr>
              <a:t/>
            </a:r>
            <a:br>
              <a:rPr lang="en-US" sz="1800" b="0" i="0" u="none" strike="noStrike" cap="none" baseline="0">
                <a:solidFill>
                  <a:schemeClr val="dk1"/>
                </a:solidFill>
                <a:latin typeface="Calibri"/>
                <a:ea typeface="Calibri"/>
                <a:cs typeface="Calibri"/>
                <a:sym typeface="Calibri"/>
              </a:rPr>
            </a:br>
            <a:endParaRPr lang="en-US" sz="1800" b="0" i="0" u="none" strike="noStrike" cap="none" baseline="0">
              <a:solidFill>
                <a:schemeClr val="dk1"/>
              </a:solidFill>
              <a:latin typeface="Calibri"/>
              <a:ea typeface="Calibri"/>
              <a:cs typeface="Calibri"/>
              <a:sym typeface="Calibri"/>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742475" y="411400"/>
            <a:ext cx="10816499" cy="2050499"/>
          </a:xfrm>
          <a:prstGeom prst="rect">
            <a:avLst/>
          </a:prstGeom>
        </p:spPr>
        <p:txBody>
          <a:bodyPr lIns="91425" tIns="91425" rIns="91425" bIns="91425" anchor="t" anchorCtr="0">
            <a:noAutofit/>
          </a:bodyPr>
          <a:lstStyle/>
          <a:p>
            <a:pPr>
              <a:spcBef>
                <a:spcPts val="0"/>
              </a:spcBef>
              <a:buNone/>
            </a:pPr>
            <a:r>
              <a:rPr lang="en-US" sz="3600" b="1"/>
              <a:t>You know that textbooks are expensive.</a:t>
            </a:r>
          </a:p>
        </p:txBody>
      </p:sp>
      <p:sp>
        <p:nvSpPr>
          <p:cNvPr id="66" name="Shape 66"/>
          <p:cNvSpPr txBox="1">
            <a:spLocks noGrp="1"/>
          </p:cNvSpPr>
          <p:nvPr>
            <p:ph type="body" idx="1"/>
          </p:nvPr>
        </p:nvSpPr>
        <p:spPr>
          <a:xfrm>
            <a:off x="457200" y="1728650"/>
            <a:ext cx="8229600" cy="4108200"/>
          </a:xfrm>
          <a:prstGeom prst="rect">
            <a:avLst/>
          </a:prstGeom>
        </p:spPr>
        <p:txBody>
          <a:bodyPr lIns="91425" tIns="91425" rIns="91425" bIns="91425" anchor="t" anchorCtr="0">
            <a:noAutofit/>
          </a:bodyPr>
          <a:lstStyle/>
          <a:p>
            <a:pPr marL="0" marR="0" lvl="0" indent="0" algn="ctr" rtl="0">
              <a:lnSpc>
                <a:spcPct val="100000"/>
              </a:lnSpc>
              <a:spcBef>
                <a:spcPts val="640"/>
              </a:spcBef>
              <a:spcAft>
                <a:spcPts val="0"/>
              </a:spcAft>
              <a:buNone/>
            </a:pPr>
            <a:r>
              <a:rPr lang="en-US" sz="9600" b="1">
                <a:solidFill>
                  <a:srgbClr val="660000"/>
                </a:solidFill>
                <a:latin typeface="Ubuntu"/>
                <a:ea typeface="Ubuntu"/>
                <a:cs typeface="Ubuntu"/>
                <a:sym typeface="Ubuntu"/>
              </a:rPr>
              <a:t>average cost: $1240/year</a:t>
            </a:r>
          </a:p>
        </p:txBody>
      </p:sp>
      <p:sp>
        <p:nvSpPr>
          <p:cNvPr id="67" name="Shape 67"/>
          <p:cNvSpPr txBox="1"/>
          <p:nvPr/>
        </p:nvSpPr>
        <p:spPr>
          <a:xfrm>
            <a:off x="1524000" y="4181250"/>
            <a:ext cx="11254199" cy="1313100"/>
          </a:xfrm>
          <a:prstGeom prst="rect">
            <a:avLst/>
          </a:prstGeom>
          <a:noFill/>
          <a:ln>
            <a:noFill/>
          </a:ln>
        </p:spPr>
        <p:txBody>
          <a:bodyPr lIns="91425" tIns="91425" rIns="91425" bIns="91425" anchor="t" anchorCtr="0">
            <a:noAutofit/>
          </a:bodyPr>
          <a:lstStyle/>
          <a:p>
            <a:pPr>
              <a:spcBef>
                <a:spcPts val="0"/>
              </a:spcBef>
              <a:buNone/>
            </a:pPr>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p:nvPr/>
        </p:nvSpPr>
        <p:spPr>
          <a:xfrm>
            <a:off x="457200" y="1550670"/>
            <a:ext cx="8229600" cy="3725698"/>
          </a:xfrm>
          <a:prstGeom prst="rect">
            <a:avLst/>
          </a:prstGeom>
          <a:noFill/>
          <a:ln>
            <a:noFill/>
          </a:ln>
        </p:spPr>
        <p:txBody>
          <a:bodyPr lIns="91425" tIns="91425" rIns="91425" bIns="91425" anchor="t" anchorCtr="0">
            <a:noAutofit/>
          </a:bodyPr>
          <a:lstStyle/>
          <a:p>
            <a:pPr marL="457200" marR="0" lvl="0" indent="-317500" algn="l" rtl="0">
              <a:spcBef>
                <a:spcPts val="0"/>
              </a:spcBef>
              <a:spcAft>
                <a:spcPts val="0"/>
              </a:spcAft>
              <a:buClr>
                <a:schemeClr val="dk1"/>
              </a:buClr>
              <a:buSzPct val="100000"/>
              <a:buFont typeface="Arial"/>
              <a:buChar char="●"/>
            </a:pPr>
            <a:r>
              <a:rPr lang="en-US" sz="1400" b="0" i="0" u="none" strike="noStrike" cap="none" baseline="0">
                <a:solidFill>
                  <a:schemeClr val="dk1"/>
                </a:solidFill>
                <a:latin typeface="Arial"/>
                <a:ea typeface="Arial"/>
                <a:cs typeface="Arial"/>
                <a:sym typeface="Arial"/>
              </a:rPr>
              <a:t>USC Upstate				$800-1,200</a:t>
            </a:r>
          </a:p>
          <a:p>
            <a:pPr marL="457200" marR="0" lvl="0" indent="-317500" algn="l" rtl="0">
              <a:spcBef>
                <a:spcPts val="0"/>
              </a:spcBef>
              <a:spcAft>
                <a:spcPts val="0"/>
              </a:spcAft>
              <a:buClr>
                <a:schemeClr val="dk1"/>
              </a:buClr>
              <a:buSzPct val="100000"/>
              <a:buFont typeface="Arial"/>
              <a:buChar char="●"/>
            </a:pPr>
            <a:r>
              <a:rPr lang="en-US" sz="1400" b="0" i="0" u="none" strike="noStrike" cap="none" baseline="0">
                <a:solidFill>
                  <a:schemeClr val="dk1"/>
                </a:solidFill>
                <a:latin typeface="Arial"/>
                <a:ea typeface="Arial"/>
                <a:cs typeface="Arial"/>
                <a:sym typeface="Arial"/>
              </a:rPr>
              <a:t>Coker					$1,000</a:t>
            </a:r>
          </a:p>
          <a:p>
            <a:pPr marL="457200" marR="0" lvl="0" indent="-317500" algn="l" rtl="0">
              <a:spcBef>
                <a:spcPts val="0"/>
              </a:spcBef>
              <a:spcAft>
                <a:spcPts val="0"/>
              </a:spcAft>
              <a:buClr>
                <a:schemeClr val="dk1"/>
              </a:buClr>
              <a:buSzPct val="100000"/>
              <a:buFont typeface="Arial"/>
              <a:buChar char="●"/>
            </a:pPr>
            <a:r>
              <a:rPr lang="en-US" sz="1400" b="0" i="0" u="none" strike="noStrike" cap="none" baseline="0">
                <a:solidFill>
                  <a:schemeClr val="dk1"/>
                </a:solidFill>
                <a:latin typeface="Arial"/>
                <a:ea typeface="Arial"/>
                <a:cs typeface="Arial"/>
                <a:sym typeface="Arial"/>
              </a:rPr>
              <a:t>Winthrop					$1,000</a:t>
            </a:r>
          </a:p>
          <a:p>
            <a:pPr marL="457200" marR="0" lvl="0" indent="-317500" algn="l" rtl="0">
              <a:spcBef>
                <a:spcPts val="0"/>
              </a:spcBef>
              <a:spcAft>
                <a:spcPts val="0"/>
              </a:spcAft>
              <a:buClr>
                <a:schemeClr val="dk1"/>
              </a:buClr>
              <a:buSzPct val="100000"/>
              <a:buFont typeface="Arial"/>
              <a:buChar char="●"/>
            </a:pPr>
            <a:r>
              <a:rPr lang="en-US" sz="1400" b="0" i="0" u="none" strike="noStrike" cap="none" baseline="0">
                <a:solidFill>
                  <a:schemeClr val="dk1"/>
                </a:solidFill>
                <a:latin typeface="Arial"/>
                <a:ea typeface="Arial"/>
                <a:cs typeface="Arial"/>
                <a:sym typeface="Arial"/>
              </a:rPr>
              <a:t>USC 						$1,008</a:t>
            </a:r>
          </a:p>
          <a:p>
            <a:pPr marL="457200" marR="0" lvl="0" indent="-317500" algn="l" rtl="0">
              <a:spcBef>
                <a:spcPts val="0"/>
              </a:spcBef>
              <a:spcAft>
                <a:spcPts val="0"/>
              </a:spcAft>
              <a:buClr>
                <a:schemeClr val="dk1"/>
              </a:buClr>
              <a:buSzPct val="100000"/>
              <a:buFont typeface="Arial"/>
              <a:buChar char="●"/>
            </a:pPr>
            <a:r>
              <a:rPr lang="en-US" sz="1400" b="0" i="0" u="none" strike="noStrike" cap="none" baseline="0">
                <a:solidFill>
                  <a:schemeClr val="dk1"/>
                </a:solidFill>
                <a:latin typeface="Arial"/>
                <a:ea typeface="Arial"/>
                <a:cs typeface="Arial"/>
                <a:sym typeface="Arial"/>
              </a:rPr>
              <a:t>Clemson					$1,138</a:t>
            </a:r>
          </a:p>
          <a:p>
            <a:pPr marL="457200" marR="0" lvl="0" indent="-317500" algn="l" rtl="0">
              <a:spcBef>
                <a:spcPts val="0"/>
              </a:spcBef>
              <a:spcAft>
                <a:spcPts val="0"/>
              </a:spcAft>
              <a:buClr>
                <a:schemeClr val="dk1"/>
              </a:buClr>
              <a:buSzPct val="100000"/>
              <a:buFont typeface="Arial"/>
              <a:buChar char="●"/>
            </a:pPr>
            <a:r>
              <a:rPr lang="en-US" sz="1400" b="0" i="0" u="none" strike="noStrike" cap="none" baseline="0">
                <a:solidFill>
                  <a:schemeClr val="dk1"/>
                </a:solidFill>
                <a:latin typeface="Arial"/>
                <a:ea typeface="Arial"/>
                <a:cs typeface="Arial"/>
                <a:sym typeface="Arial"/>
              </a:rPr>
              <a:t>Coastal					$1,147</a:t>
            </a:r>
          </a:p>
          <a:p>
            <a:pPr marL="457200" marR="0" lvl="0" indent="-317500" algn="l" rtl="0">
              <a:spcBef>
                <a:spcPts val="0"/>
              </a:spcBef>
              <a:spcAft>
                <a:spcPts val="0"/>
              </a:spcAft>
              <a:buClr>
                <a:schemeClr val="dk1"/>
              </a:buClr>
              <a:buSzPct val="100000"/>
              <a:buFont typeface="Arial"/>
              <a:buChar char="●"/>
            </a:pPr>
            <a:r>
              <a:rPr lang="en-US" sz="1400" b="0" i="0" u="none" strike="noStrike" cap="none" baseline="0">
                <a:solidFill>
                  <a:schemeClr val="dk1"/>
                </a:solidFill>
                <a:latin typeface="Arial"/>
                <a:ea typeface="Arial"/>
                <a:cs typeface="Arial"/>
                <a:sym typeface="Arial"/>
              </a:rPr>
              <a:t>Furman					$1,200</a:t>
            </a:r>
          </a:p>
          <a:p>
            <a:pPr marL="457200" marR="0" lvl="0" indent="-317500" algn="l" rtl="0">
              <a:spcBef>
                <a:spcPts val="0"/>
              </a:spcBef>
              <a:spcAft>
                <a:spcPts val="0"/>
              </a:spcAft>
              <a:buClr>
                <a:schemeClr val="dk1"/>
              </a:buClr>
              <a:buSzPct val="100000"/>
              <a:buFont typeface="Arial"/>
              <a:buChar char="●"/>
            </a:pPr>
            <a:r>
              <a:rPr lang="en-US" sz="1400" b="0" i="0" u="none" strike="noStrike" cap="none" baseline="0">
                <a:solidFill>
                  <a:schemeClr val="dk1"/>
                </a:solidFill>
                <a:latin typeface="Arial"/>
                <a:ea typeface="Arial"/>
                <a:cs typeface="Arial"/>
                <a:sym typeface="Arial"/>
              </a:rPr>
              <a:t>Piedmont Tech				$1,200</a:t>
            </a:r>
          </a:p>
          <a:p>
            <a:pPr marL="457200" marR="0" lvl="0" indent="-317500" algn="l" rtl="0">
              <a:spcBef>
                <a:spcPts val="0"/>
              </a:spcBef>
              <a:spcAft>
                <a:spcPts val="0"/>
              </a:spcAft>
              <a:buClr>
                <a:schemeClr val="dk1"/>
              </a:buClr>
              <a:buSzPct val="100000"/>
              <a:buFont typeface="Arial"/>
              <a:buChar char="●"/>
            </a:pPr>
            <a:r>
              <a:rPr lang="en-US" sz="1400" b="0" i="0" u="none" strike="noStrike" cap="none" baseline="0">
                <a:solidFill>
                  <a:schemeClr val="dk1"/>
                </a:solidFill>
                <a:latin typeface="Arial"/>
                <a:ea typeface="Arial"/>
                <a:cs typeface="Arial"/>
                <a:sym typeface="Arial"/>
              </a:rPr>
              <a:t>College of Charleston			$1,207</a:t>
            </a:r>
          </a:p>
          <a:p>
            <a:pPr marL="457200" marR="0" lvl="0" indent="-317500" algn="l" rtl="0">
              <a:spcBef>
                <a:spcPts val="0"/>
              </a:spcBef>
              <a:spcAft>
                <a:spcPts val="0"/>
              </a:spcAft>
              <a:buClr>
                <a:schemeClr val="dk1"/>
              </a:buClr>
              <a:buSzPct val="100000"/>
              <a:buFont typeface="Arial"/>
              <a:buChar char="●"/>
            </a:pPr>
            <a:r>
              <a:rPr lang="en-US" sz="1400" b="0" i="0" u="none" strike="noStrike" cap="none" baseline="0">
                <a:solidFill>
                  <a:schemeClr val="dk1"/>
                </a:solidFill>
                <a:latin typeface="Arial"/>
                <a:ea typeface="Arial"/>
                <a:cs typeface="Arial"/>
                <a:sym typeface="Arial"/>
              </a:rPr>
              <a:t>Charleston Southern			$1,400</a:t>
            </a:r>
          </a:p>
          <a:p>
            <a:pPr marL="457200" marR="0" lvl="0" indent="-317500" algn="l" rtl="0">
              <a:spcBef>
                <a:spcPts val="0"/>
              </a:spcBef>
              <a:spcAft>
                <a:spcPts val="0"/>
              </a:spcAft>
              <a:buClr>
                <a:schemeClr val="dk1"/>
              </a:buClr>
              <a:buSzPct val="100000"/>
              <a:buFont typeface="Arial"/>
              <a:buChar char="●"/>
            </a:pPr>
            <a:r>
              <a:rPr lang="en-US" sz="1400" b="0" i="0" u="none" strike="noStrike" cap="none" baseline="0">
                <a:solidFill>
                  <a:schemeClr val="dk1"/>
                </a:solidFill>
                <a:latin typeface="Arial"/>
                <a:ea typeface="Arial"/>
                <a:cs typeface="Arial"/>
                <a:sym typeface="Arial"/>
              </a:rPr>
              <a:t>Denmark Tech				$1,500</a:t>
            </a:r>
          </a:p>
          <a:p>
            <a:pPr marL="457200" marR="0" lvl="0" indent="-317500" algn="l" rtl="0">
              <a:spcBef>
                <a:spcPts val="0"/>
              </a:spcBef>
              <a:spcAft>
                <a:spcPts val="0"/>
              </a:spcAft>
              <a:buClr>
                <a:schemeClr val="dk1"/>
              </a:buClr>
              <a:buSzPct val="100000"/>
              <a:buFont typeface="Arial"/>
              <a:buChar char="●"/>
            </a:pPr>
            <a:r>
              <a:rPr lang="en-US" sz="1400" b="0" i="0" u="none" strike="noStrike" cap="none" baseline="0">
                <a:solidFill>
                  <a:schemeClr val="dk1"/>
                </a:solidFill>
                <a:latin typeface="Arial"/>
                <a:ea typeface="Arial"/>
                <a:cs typeface="Arial"/>
                <a:sym typeface="Arial"/>
              </a:rPr>
              <a:t>Voorhees					$1,500</a:t>
            </a:r>
          </a:p>
          <a:p>
            <a:pPr marL="457200" marR="0" lvl="0" indent="-317500" algn="l" rtl="0">
              <a:spcBef>
                <a:spcPts val="0"/>
              </a:spcBef>
              <a:spcAft>
                <a:spcPts val="0"/>
              </a:spcAft>
              <a:buClr>
                <a:schemeClr val="dk1"/>
              </a:buClr>
              <a:buSzPct val="100000"/>
              <a:buFont typeface="Arial"/>
              <a:buChar char="●"/>
            </a:pPr>
            <a:r>
              <a:rPr lang="en-US" sz="1400" b="0" i="0" u="none" strike="noStrike" cap="none" baseline="0">
                <a:solidFill>
                  <a:schemeClr val="dk1"/>
                </a:solidFill>
                <a:latin typeface="Arial"/>
                <a:ea typeface="Arial"/>
                <a:cs typeface="Arial"/>
                <a:sym typeface="Arial"/>
              </a:rPr>
              <a:t>Midlands Tech				$1,632</a:t>
            </a:r>
          </a:p>
          <a:p>
            <a:pPr marL="342900" marR="0" lvl="0" indent="-342900" algn="l" rtl="0">
              <a:spcBef>
                <a:spcPts val="0"/>
              </a:spcBef>
              <a:spcAft>
                <a:spcPts val="0"/>
              </a:spcAft>
              <a:buClr>
                <a:schemeClr val="dk1"/>
              </a:buClr>
              <a:buFont typeface="Arial"/>
              <a:buNone/>
            </a:pPr>
            <a:endParaRPr sz="3200" b="0" i="0" u="none" strike="noStrike" cap="none" baseline="0">
              <a:solidFill>
                <a:schemeClr val="dk1"/>
              </a:solidFill>
              <a:latin typeface="Calibri"/>
              <a:ea typeface="Calibri"/>
              <a:cs typeface="Calibri"/>
              <a:sym typeface="Calibri"/>
            </a:endParaRPr>
          </a:p>
        </p:txBody>
      </p:sp>
      <p:pic>
        <p:nvPicPr>
          <p:cNvPr id="74" name="Shape 74"/>
          <p:cNvPicPr preferRelativeResize="0"/>
          <p:nvPr/>
        </p:nvPicPr>
        <p:blipFill rotWithShape="1">
          <a:blip r:embed="rId3">
            <a:alphaModFix/>
          </a:blip>
          <a:srcRect/>
          <a:stretch/>
        </p:blipFill>
        <p:spPr>
          <a:xfrm>
            <a:off x="5117262" y="1441570"/>
            <a:ext cx="3798137" cy="3090940"/>
          </a:xfrm>
          <a:prstGeom prst="rect">
            <a:avLst/>
          </a:prstGeom>
          <a:noFill/>
          <a:ln>
            <a:noFill/>
          </a:ln>
        </p:spPr>
      </p:pic>
      <p:sp>
        <p:nvSpPr>
          <p:cNvPr id="75" name="Shape 75"/>
          <p:cNvSpPr txBox="1"/>
          <p:nvPr/>
        </p:nvSpPr>
        <p:spPr>
          <a:xfrm>
            <a:off x="457200" y="205978"/>
            <a:ext cx="822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600" b="1" i="0" u="none" strike="noStrike" cap="none" baseline="0">
                <a:solidFill>
                  <a:srgbClr val="000000"/>
                </a:solidFill>
                <a:latin typeface="Arial"/>
                <a:ea typeface="Arial"/>
                <a:cs typeface="Arial"/>
                <a:sym typeface="Arial"/>
                <a:rtl val="0"/>
              </a:rPr>
              <a:t>Around the State - 2014</a:t>
            </a:r>
          </a:p>
        </p:txBody>
      </p:sp>
      <p:sp>
        <p:nvSpPr>
          <p:cNvPr id="76" name="Shape 76"/>
          <p:cNvSpPr txBox="1"/>
          <p:nvPr/>
        </p:nvSpPr>
        <p:spPr>
          <a:xfrm>
            <a:off x="6534000" y="5763675"/>
            <a:ext cx="2610000" cy="576000"/>
          </a:xfrm>
          <a:prstGeom prst="rect">
            <a:avLst/>
          </a:prstGeom>
          <a:noFill/>
          <a:ln>
            <a:noFill/>
          </a:ln>
        </p:spPr>
        <p:txBody>
          <a:bodyPr lIns="91425" tIns="91425" rIns="91425" bIns="91425" anchor="t" anchorCtr="0">
            <a:noAutofit/>
          </a:bodyPr>
          <a:lstStyle/>
          <a:p>
            <a:pPr lvl="0" rtl="0">
              <a:spcBef>
                <a:spcPts val="0"/>
              </a:spcBef>
              <a:buClr>
                <a:schemeClr val="dk1"/>
              </a:buClr>
              <a:buSzPct val="137500"/>
              <a:buFont typeface="Arial"/>
              <a:buNone/>
            </a:pPr>
            <a:r>
              <a:rPr lang="en-US" sz="800">
                <a:solidFill>
                  <a:schemeClr val="dk1"/>
                </a:solidFill>
              </a:rPr>
              <a:t>Image Credit: Darwinek</a:t>
            </a:r>
          </a:p>
          <a:p>
            <a:pPr lvl="0" rtl="0">
              <a:spcBef>
                <a:spcPts val="0"/>
              </a:spcBef>
              <a:buClr>
                <a:schemeClr val="dk1"/>
              </a:buClr>
              <a:buSzPct val="137500"/>
              <a:buFont typeface="Arial"/>
              <a:buNone/>
            </a:pPr>
            <a:r>
              <a:rPr lang="en-US" sz="800" u="sng">
                <a:solidFill>
                  <a:schemeClr val="dk1"/>
                </a:solidFill>
                <a:hlinkClick r:id="rId4"/>
              </a:rPr>
              <a:t>https://commons.wikimedia.org/wiki/File:Flag-map_of_South_Carolina.svg</a:t>
            </a:r>
          </a:p>
          <a:p>
            <a:pPr lvl="0">
              <a:spcBef>
                <a:spcPts val="0"/>
              </a:spcBef>
              <a:buClr>
                <a:schemeClr val="dk1"/>
              </a:buClr>
              <a:buSzPct val="137500"/>
              <a:buFont typeface="Arial"/>
              <a:buNone/>
            </a:pPr>
            <a:r>
              <a:rPr lang="en-US" sz="800">
                <a:solidFill>
                  <a:schemeClr val="dk1"/>
                </a:solidFill>
              </a:rPr>
              <a:t>CC:BY:SA</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p:nvPr/>
        </p:nvSpPr>
        <p:spPr>
          <a:xfrm>
            <a:off x="457200" y="1489709"/>
            <a:ext cx="8229600" cy="3725698"/>
          </a:xfrm>
          <a:prstGeom prst="rect">
            <a:avLst/>
          </a:prstGeom>
          <a:noFill/>
          <a:ln>
            <a:noFill/>
          </a:ln>
        </p:spPr>
        <p:txBody>
          <a:bodyPr lIns="91425" tIns="91425" rIns="91425" bIns="91425" anchor="t" anchorCtr="0">
            <a:noAutofit/>
          </a:bodyPr>
          <a:lstStyle/>
          <a:p>
            <a:pPr marL="457200" marR="0" lvl="0" indent="-419100" algn="l" rtl="0">
              <a:lnSpc>
                <a:spcPct val="100000"/>
              </a:lnSpc>
              <a:spcBef>
                <a:spcPts val="0"/>
              </a:spcBef>
              <a:spcAft>
                <a:spcPts val="0"/>
              </a:spcAft>
              <a:buClr>
                <a:srgbClr val="000000"/>
              </a:buClr>
              <a:buSzPct val="100000"/>
              <a:buFont typeface="Arial"/>
              <a:buChar char="●"/>
            </a:pPr>
            <a:r>
              <a:rPr lang="en-US" sz="3000" b="0" i="0" u="none" strike="noStrike" cap="none" baseline="0">
                <a:solidFill>
                  <a:srgbClr val="000000"/>
                </a:solidFill>
                <a:latin typeface="Arial"/>
                <a:ea typeface="Arial"/>
                <a:cs typeface="Arial"/>
                <a:sym typeface="Arial"/>
                <a:rtl val="0"/>
              </a:rPr>
              <a:t>$1377  Your first semester</a:t>
            </a:r>
          </a:p>
          <a:p>
            <a:pPr marL="0" marR="0" lvl="0" indent="0" algn="l" rtl="0">
              <a:lnSpc>
                <a:spcPct val="100000"/>
              </a:lnSpc>
              <a:spcBef>
                <a:spcPts val="0"/>
              </a:spcBef>
              <a:spcAft>
                <a:spcPts val="0"/>
              </a:spcAft>
              <a:buClr>
                <a:srgbClr val="000000"/>
              </a:buClr>
              <a:buFont typeface="Arial"/>
              <a:buNone/>
            </a:pPr>
            <a:endParaRPr sz="3000" b="0" i="0" u="none" strike="noStrike" cap="none" baseline="0">
              <a:solidFill>
                <a:srgbClr val="000000"/>
              </a:solidFill>
              <a:latin typeface="Arial"/>
              <a:ea typeface="Arial"/>
              <a:cs typeface="Arial"/>
              <a:sym typeface="Arial"/>
              <a:rtl val="0"/>
            </a:endParaRPr>
          </a:p>
          <a:p>
            <a:pPr marL="457200" marR="0" lvl="0" indent="-419100" algn="l" rtl="0">
              <a:lnSpc>
                <a:spcPct val="100000"/>
              </a:lnSpc>
              <a:spcBef>
                <a:spcPts val="0"/>
              </a:spcBef>
              <a:spcAft>
                <a:spcPts val="0"/>
              </a:spcAft>
              <a:buClr>
                <a:srgbClr val="000000"/>
              </a:buClr>
              <a:buSzPct val="100000"/>
              <a:buFont typeface="Arial"/>
              <a:buChar char="●"/>
            </a:pPr>
            <a:r>
              <a:rPr lang="en-US" sz="3000" b="0" i="0" u="none" strike="noStrike" cap="none" baseline="0">
                <a:solidFill>
                  <a:srgbClr val="000000"/>
                </a:solidFill>
                <a:latin typeface="Arial"/>
                <a:ea typeface="Arial"/>
                <a:cs typeface="Arial"/>
                <a:sym typeface="Arial"/>
                <a:rtl val="0"/>
              </a:rPr>
              <a:t>190 hours of minimum wage work</a:t>
            </a:r>
          </a:p>
          <a:p>
            <a:pPr marL="0" marR="0" lvl="0" indent="0" algn="l" rtl="0">
              <a:lnSpc>
                <a:spcPct val="100000"/>
              </a:lnSpc>
              <a:spcBef>
                <a:spcPts val="0"/>
              </a:spcBef>
              <a:spcAft>
                <a:spcPts val="0"/>
              </a:spcAft>
              <a:buClr>
                <a:srgbClr val="000000"/>
              </a:buClr>
              <a:buFont typeface="Arial"/>
              <a:buNone/>
            </a:pPr>
            <a:endParaRPr sz="3000" b="0" i="0" u="none" strike="noStrike" cap="none" baseline="0">
              <a:solidFill>
                <a:srgbClr val="000000"/>
              </a:solidFill>
              <a:latin typeface="Arial"/>
              <a:ea typeface="Arial"/>
              <a:cs typeface="Arial"/>
              <a:sym typeface="Arial"/>
              <a:rtl val="0"/>
            </a:endParaRPr>
          </a:p>
          <a:p>
            <a:pPr marL="457200" marR="0" lvl="0" indent="0" algn="l" rtl="0">
              <a:lnSpc>
                <a:spcPct val="100000"/>
              </a:lnSpc>
              <a:spcBef>
                <a:spcPts val="0"/>
              </a:spcBef>
              <a:spcAft>
                <a:spcPts val="0"/>
              </a:spcAft>
              <a:buNone/>
            </a:pPr>
            <a:endParaRPr sz="2400" b="0" i="0" u="none" strike="noStrike" cap="none" baseline="0">
              <a:solidFill>
                <a:srgbClr val="000000"/>
              </a:solidFill>
              <a:latin typeface="Arial"/>
              <a:ea typeface="Arial"/>
              <a:cs typeface="Arial"/>
              <a:sym typeface="Arial"/>
              <a:rtl val="0"/>
            </a:endParaRPr>
          </a:p>
        </p:txBody>
      </p:sp>
      <p:sp>
        <p:nvSpPr>
          <p:cNvPr id="83" name="Shape 83"/>
          <p:cNvSpPr txBox="1"/>
          <p:nvPr/>
        </p:nvSpPr>
        <p:spPr>
          <a:xfrm>
            <a:off x="457200" y="205978"/>
            <a:ext cx="822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600" b="1" i="0" u="none" strike="noStrike" cap="none" baseline="0">
                <a:solidFill>
                  <a:srgbClr val="000000"/>
                </a:solidFill>
                <a:latin typeface="Arial"/>
                <a:ea typeface="Arial"/>
                <a:cs typeface="Arial"/>
                <a:sym typeface="Arial"/>
                <a:rtl val="0"/>
              </a:rPr>
              <a:t>USC</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p:nvPr/>
        </p:nvSpPr>
        <p:spPr>
          <a:xfrm>
            <a:off x="433625" y="1802669"/>
            <a:ext cx="7863839" cy="230832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b="0" i="0" u="none" strike="noStrike" cap="none" baseline="0" dirty="0">
                <a:solidFill>
                  <a:schemeClr val="dk1"/>
                </a:solidFill>
                <a:latin typeface="Calibri"/>
                <a:ea typeface="Calibri"/>
                <a:cs typeface="Calibri"/>
                <a:sym typeface="Calibri"/>
              </a:rPr>
              <a:t>Not purchase the required textbook		64%</a:t>
            </a:r>
          </a:p>
          <a:p>
            <a:pPr marL="0" marR="0" lvl="0" indent="0" algn="l" rtl="0">
              <a:spcBef>
                <a:spcPts val="0"/>
              </a:spcBef>
              <a:spcAft>
                <a:spcPts val="0"/>
              </a:spcAft>
              <a:buSzPct val="25000"/>
              <a:buNone/>
            </a:pPr>
            <a:r>
              <a:rPr lang="en-US" sz="2400" b="0" i="0" u="none" strike="noStrike" cap="none" baseline="0" dirty="0">
                <a:solidFill>
                  <a:schemeClr val="dk1"/>
                </a:solidFill>
                <a:latin typeface="Calibri"/>
                <a:ea typeface="Calibri"/>
                <a:cs typeface="Calibri"/>
                <a:sym typeface="Calibri"/>
              </a:rPr>
              <a:t>Not register for a course			</a:t>
            </a:r>
            <a:r>
              <a:rPr lang="en-US" sz="2400" b="0" i="0" u="none" strike="noStrike" cap="none" baseline="0" dirty="0" smtClean="0">
                <a:solidFill>
                  <a:schemeClr val="dk1"/>
                </a:solidFill>
                <a:latin typeface="Calibri"/>
                <a:ea typeface="Calibri"/>
                <a:cs typeface="Calibri"/>
                <a:sym typeface="Calibri"/>
              </a:rPr>
              <a:t>45</a:t>
            </a:r>
            <a:r>
              <a:rPr lang="en-US" sz="2400" b="0" i="0" u="none" strike="noStrike" cap="none" baseline="0" dirty="0">
                <a:solidFill>
                  <a:schemeClr val="dk1"/>
                </a:solidFill>
                <a:latin typeface="Calibri"/>
                <a:ea typeface="Calibri"/>
                <a:cs typeface="Calibri"/>
                <a:sym typeface="Calibri"/>
              </a:rPr>
              <a:t>%</a:t>
            </a:r>
          </a:p>
          <a:p>
            <a:pPr marL="0" marR="0" lvl="0" indent="0" algn="l" rtl="0">
              <a:spcBef>
                <a:spcPts val="0"/>
              </a:spcBef>
              <a:spcAft>
                <a:spcPts val="0"/>
              </a:spcAft>
              <a:buSzPct val="25000"/>
              <a:buNone/>
            </a:pPr>
            <a:r>
              <a:rPr lang="en-US" sz="2400" b="0" i="0" u="none" strike="noStrike" cap="none" baseline="0" dirty="0">
                <a:solidFill>
                  <a:schemeClr val="dk1"/>
                </a:solidFill>
                <a:latin typeface="Calibri"/>
                <a:ea typeface="Calibri"/>
                <a:cs typeface="Calibri"/>
                <a:sym typeface="Calibri"/>
              </a:rPr>
              <a:t>Take fewer courses				</a:t>
            </a:r>
            <a:r>
              <a:rPr lang="en-US" sz="2400" b="0" i="0" u="none" strike="noStrike" cap="none" baseline="0" dirty="0" smtClean="0">
                <a:solidFill>
                  <a:schemeClr val="dk1"/>
                </a:solidFill>
                <a:latin typeface="Calibri"/>
                <a:ea typeface="Calibri"/>
                <a:cs typeface="Calibri"/>
                <a:sym typeface="Calibri"/>
              </a:rPr>
              <a:t>49</a:t>
            </a:r>
            <a:r>
              <a:rPr lang="en-US" sz="2400" b="0" i="0" u="none" strike="noStrike" cap="none" baseline="0" dirty="0">
                <a:solidFill>
                  <a:schemeClr val="dk1"/>
                </a:solidFill>
                <a:latin typeface="Calibri"/>
                <a:ea typeface="Calibri"/>
                <a:cs typeface="Calibri"/>
                <a:sym typeface="Calibri"/>
              </a:rPr>
              <a:t>%</a:t>
            </a:r>
          </a:p>
          <a:p>
            <a:pPr marL="0" marR="0" lvl="0" indent="0" algn="l" rtl="0">
              <a:spcBef>
                <a:spcPts val="0"/>
              </a:spcBef>
              <a:spcAft>
                <a:spcPts val="0"/>
              </a:spcAft>
              <a:buSzPct val="25000"/>
              <a:buNone/>
            </a:pPr>
            <a:r>
              <a:rPr lang="en-US" sz="2400" b="0" i="0" u="none" strike="noStrike" cap="none" baseline="0" dirty="0">
                <a:solidFill>
                  <a:schemeClr val="dk1"/>
                </a:solidFill>
                <a:latin typeface="Calibri"/>
                <a:ea typeface="Calibri"/>
                <a:cs typeface="Calibri"/>
                <a:sym typeface="Calibri"/>
              </a:rPr>
              <a:t>Drop a course					</a:t>
            </a:r>
            <a:r>
              <a:rPr lang="en-US" sz="2400" b="0" i="0" u="none" strike="noStrike" cap="none" baseline="0" dirty="0" smtClean="0">
                <a:solidFill>
                  <a:schemeClr val="dk1"/>
                </a:solidFill>
                <a:latin typeface="Calibri"/>
                <a:ea typeface="Calibri"/>
                <a:cs typeface="Calibri"/>
                <a:sym typeface="Calibri"/>
              </a:rPr>
              <a:t>27</a:t>
            </a:r>
            <a:r>
              <a:rPr lang="en-US" sz="2400" b="0" i="0" u="none" strike="noStrike" cap="none" baseline="0" dirty="0">
                <a:solidFill>
                  <a:schemeClr val="dk1"/>
                </a:solidFill>
                <a:latin typeface="Calibri"/>
                <a:ea typeface="Calibri"/>
                <a:cs typeface="Calibri"/>
                <a:sym typeface="Calibri"/>
              </a:rPr>
              <a:t>%</a:t>
            </a:r>
          </a:p>
          <a:p>
            <a:pPr marL="0" marR="0" lvl="0" indent="0" algn="l" rtl="0">
              <a:spcBef>
                <a:spcPts val="0"/>
              </a:spcBef>
              <a:spcAft>
                <a:spcPts val="0"/>
              </a:spcAft>
              <a:buSzPct val="25000"/>
              <a:buNone/>
            </a:pPr>
            <a:r>
              <a:rPr lang="en-US" sz="2400" b="0" i="0" u="none" strike="noStrike" cap="none" baseline="0" dirty="0">
                <a:solidFill>
                  <a:schemeClr val="dk1"/>
                </a:solidFill>
                <a:latin typeface="Calibri"/>
                <a:ea typeface="Calibri"/>
                <a:cs typeface="Calibri"/>
                <a:sym typeface="Calibri"/>
              </a:rPr>
              <a:t>Withdraw from a course			</a:t>
            </a:r>
            <a:r>
              <a:rPr lang="en-US" sz="2400" b="0" i="0" u="none" strike="noStrike" cap="none" baseline="0" dirty="0" smtClean="0">
                <a:solidFill>
                  <a:schemeClr val="dk1"/>
                </a:solidFill>
                <a:latin typeface="Calibri"/>
                <a:ea typeface="Calibri"/>
                <a:cs typeface="Calibri"/>
                <a:sym typeface="Calibri"/>
              </a:rPr>
              <a:t>21</a:t>
            </a:r>
            <a:r>
              <a:rPr lang="en-US" sz="2400" b="0" i="0" u="none" strike="noStrike" cap="none" baseline="0" dirty="0">
                <a:solidFill>
                  <a:schemeClr val="dk1"/>
                </a:solidFill>
                <a:latin typeface="Calibri"/>
                <a:ea typeface="Calibri"/>
                <a:cs typeface="Calibri"/>
                <a:sym typeface="Calibri"/>
              </a:rPr>
              <a:t>%</a:t>
            </a:r>
          </a:p>
          <a:p>
            <a:pPr marL="0" marR="0" lvl="0" indent="0" algn="l" rtl="0">
              <a:spcBef>
                <a:spcPts val="0"/>
              </a:spcBef>
              <a:spcAft>
                <a:spcPts val="0"/>
              </a:spcAft>
              <a:buSzPct val="25000"/>
              <a:buNone/>
            </a:pPr>
            <a:r>
              <a:rPr lang="en-US" sz="2400" b="0" i="0" u="none" strike="noStrike" cap="none" baseline="0" dirty="0">
                <a:solidFill>
                  <a:schemeClr val="dk1"/>
                </a:solidFill>
                <a:latin typeface="Calibri"/>
                <a:ea typeface="Calibri"/>
                <a:cs typeface="Calibri"/>
                <a:sym typeface="Calibri"/>
              </a:rPr>
              <a:t>Fail a course					</a:t>
            </a:r>
            <a:r>
              <a:rPr lang="en-US" sz="2400" b="0" i="0" u="none" strike="noStrike" cap="none" baseline="0" dirty="0" smtClean="0">
                <a:solidFill>
                  <a:schemeClr val="dk1"/>
                </a:solidFill>
                <a:latin typeface="Calibri"/>
                <a:ea typeface="Calibri"/>
                <a:cs typeface="Calibri"/>
                <a:sym typeface="Calibri"/>
              </a:rPr>
              <a:t>17</a:t>
            </a:r>
            <a:r>
              <a:rPr lang="en-US" sz="2400" b="0" i="0" u="none" strike="noStrike" cap="none" baseline="0" dirty="0">
                <a:solidFill>
                  <a:schemeClr val="dk1"/>
                </a:solidFill>
                <a:latin typeface="Calibri"/>
                <a:ea typeface="Calibri"/>
                <a:cs typeface="Calibri"/>
                <a:sym typeface="Calibri"/>
              </a:rPr>
              <a:t>%</a:t>
            </a:r>
          </a:p>
        </p:txBody>
      </p:sp>
      <p:pic>
        <p:nvPicPr>
          <p:cNvPr id="90" name="Shape 90"/>
          <p:cNvPicPr preferRelativeResize="0"/>
          <p:nvPr/>
        </p:nvPicPr>
        <p:blipFill rotWithShape="1">
          <a:blip r:embed="rId3">
            <a:alphaModFix/>
          </a:blip>
          <a:srcRect/>
          <a:stretch/>
        </p:blipFill>
        <p:spPr>
          <a:xfrm>
            <a:off x="6659785" y="1518507"/>
            <a:ext cx="2194750" cy="3109228"/>
          </a:xfrm>
          <a:prstGeom prst="rect">
            <a:avLst/>
          </a:prstGeom>
          <a:noFill/>
          <a:ln>
            <a:noFill/>
          </a:ln>
        </p:spPr>
      </p:pic>
      <p:sp>
        <p:nvSpPr>
          <p:cNvPr id="91" name="Shape 91"/>
          <p:cNvSpPr txBox="1"/>
          <p:nvPr/>
        </p:nvSpPr>
        <p:spPr>
          <a:xfrm>
            <a:off x="433625" y="214925"/>
            <a:ext cx="8300399" cy="8495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1" i="0" u="none" strike="noStrike" cap="none" baseline="0">
                <a:solidFill>
                  <a:srgbClr val="000000"/>
                </a:solidFill>
                <a:latin typeface="Arial"/>
                <a:ea typeface="Arial"/>
                <a:cs typeface="Arial"/>
                <a:sym typeface="Arial"/>
                <a:rtl val="0"/>
              </a:rPr>
              <a:t>Over the course of an academic career, students report that textbook costs have caused them to:</a:t>
            </a:r>
          </a:p>
        </p:txBody>
      </p:sp>
      <p:sp>
        <p:nvSpPr>
          <p:cNvPr id="92" name="Shape 92"/>
          <p:cNvSpPr txBox="1"/>
          <p:nvPr/>
        </p:nvSpPr>
        <p:spPr>
          <a:xfrm>
            <a:off x="6659785" y="5902571"/>
            <a:ext cx="1708500" cy="2712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137500"/>
              <a:buFont typeface="Arial"/>
              <a:buNone/>
            </a:pPr>
            <a:r>
              <a:rPr lang="en-US" sz="800">
                <a:solidFill>
                  <a:schemeClr val="dk1"/>
                </a:solidFill>
              </a:rPr>
              <a:t>Image CC-BY Dagny Mol http://tinyurl.com/prdrmw4</a:t>
            </a:r>
          </a:p>
        </p:txBody>
      </p:sp>
      <p:sp>
        <p:nvSpPr>
          <p:cNvPr id="93" name="Shape 93"/>
          <p:cNvSpPr txBox="1"/>
          <p:nvPr/>
        </p:nvSpPr>
        <p:spPr>
          <a:xfrm>
            <a:off x="6659785" y="6173771"/>
            <a:ext cx="2545198" cy="2712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800" b="0" i="0" u="none" strike="noStrike" cap="none" baseline="0">
                <a:solidFill>
                  <a:schemeClr val="dk1"/>
                </a:solidFill>
                <a:latin typeface="Calibri"/>
                <a:ea typeface="Calibri"/>
                <a:cs typeface="Calibri"/>
                <a:sym typeface="Calibri"/>
              </a:rPr>
              <a:t>http://florida.theorangegrove.org/og/items/10c0c9f5-fa58-2869-4fd9-af67fec26387/1/</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Shape 99"/>
          <p:cNvPicPr preferRelativeResize="0"/>
          <p:nvPr/>
        </p:nvPicPr>
        <p:blipFill rotWithShape="1">
          <a:blip r:embed="rId3">
            <a:alphaModFix/>
          </a:blip>
          <a:srcRect/>
          <a:stretch/>
        </p:blipFill>
        <p:spPr>
          <a:xfrm>
            <a:off x="2967475" y="553720"/>
            <a:ext cx="2933125" cy="4788774"/>
          </a:xfrm>
          <a:prstGeom prst="rect">
            <a:avLst/>
          </a:prstGeom>
          <a:noFill/>
          <a:ln>
            <a:noFill/>
          </a:ln>
        </p:spPr>
      </p:pic>
      <p:sp>
        <p:nvSpPr>
          <p:cNvPr id="100" name="Shape 100"/>
          <p:cNvSpPr txBox="1"/>
          <p:nvPr/>
        </p:nvSpPr>
        <p:spPr>
          <a:xfrm>
            <a:off x="6144000" y="4511450"/>
            <a:ext cx="3000000" cy="30000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sz="800">
                <a:solidFill>
                  <a:schemeClr val="dk1"/>
                </a:solidFill>
              </a:rPr>
              <a:t>Image CC-BY</a:t>
            </a:r>
          </a:p>
          <a:p>
            <a:pPr lvl="0" rtl="0">
              <a:lnSpc>
                <a:spcPct val="115000"/>
              </a:lnSpc>
              <a:spcBef>
                <a:spcPts val="0"/>
              </a:spcBef>
              <a:buNone/>
            </a:pPr>
            <a:r>
              <a:rPr lang="en-US" sz="800" u="sng">
                <a:solidFill>
                  <a:schemeClr val="hlink"/>
                </a:solidFill>
                <a:hlinkClick r:id="rId4"/>
              </a:rPr>
              <a:t>http://tinyurl.com/nq7e5sq</a:t>
            </a:r>
          </a:p>
          <a:p>
            <a:pPr lvl="0" rtl="0">
              <a:lnSpc>
                <a:spcPct val="115000"/>
              </a:lnSpc>
              <a:spcBef>
                <a:spcPts val="0"/>
              </a:spcBef>
              <a:buNone/>
            </a:pPr>
            <a:r>
              <a:rPr lang="en-US" sz="800">
                <a:solidFill>
                  <a:schemeClr val="dk1"/>
                </a:solidFill>
              </a:rPr>
              <a:t>Graham Richardson</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aphicFrame>
        <p:nvGraphicFramePr>
          <p:cNvPr id="105" name="Shape 105"/>
          <p:cNvGraphicFramePr/>
          <p:nvPr/>
        </p:nvGraphicFramePr>
        <p:xfrm>
          <a:off x="1056190" y="1481294"/>
          <a:ext cx="7310575" cy="4035575"/>
        </p:xfrm>
        <a:graphic>
          <a:graphicData uri="http://schemas.openxmlformats.org/drawingml/2006/table">
            <a:tbl>
              <a:tblPr>
                <a:noFill/>
                <a:tableStyleId>{4068AF30-6BD1-44FB-9C08-02D1A7A80E02}</a:tableStyleId>
              </a:tblPr>
              <a:tblGrid>
                <a:gridCol w="7310575"/>
              </a:tblGrid>
              <a:tr h="4035575">
                <a:tc>
                  <a:txBody>
                    <a:bodyPr/>
                    <a:lstStyle/>
                    <a:p>
                      <a:pPr marL="0" marR="0" lvl="0" indent="0" algn="l" rtl="0">
                        <a:spcBef>
                          <a:spcPts val="0"/>
                        </a:spcBef>
                        <a:buClr>
                          <a:schemeClr val="dk1"/>
                        </a:buClr>
                        <a:buFont typeface="Calibri"/>
                        <a:buNone/>
                      </a:pPr>
                      <a:endParaRPr sz="1800" b="1" u="none" strike="noStrike" cap="none" baseline="0">
                        <a:solidFill>
                          <a:schemeClr val="dk1"/>
                        </a:solidFill>
                      </a:endParaRPr>
                    </a:p>
                    <a:p>
                      <a:pPr marL="0" marR="0" lvl="0" indent="0" algn="l" rtl="0">
                        <a:spcBef>
                          <a:spcPts val="0"/>
                        </a:spcBef>
                        <a:buClr>
                          <a:schemeClr val="dk1"/>
                        </a:buClr>
                        <a:buSzPct val="25000"/>
                        <a:buFont typeface="Calibri"/>
                        <a:buNone/>
                      </a:pPr>
                      <a:r>
                        <a:rPr lang="en-US" sz="1800" b="1" u="none" strike="noStrike" cap="none" baseline="0">
                          <a:solidFill>
                            <a:schemeClr val="dk1"/>
                          </a:solidFill>
                        </a:rPr>
                        <a:t>Band-Aids:</a:t>
                      </a:r>
                    </a:p>
                    <a:p>
                      <a:pPr marL="0" marR="0" lvl="0" indent="0" algn="l" rtl="0">
                        <a:spcBef>
                          <a:spcPts val="0"/>
                        </a:spcBef>
                        <a:buClr>
                          <a:schemeClr val="dk1"/>
                        </a:buClr>
                        <a:buFont typeface="Calibri"/>
                        <a:buNone/>
                      </a:pPr>
                      <a:endParaRPr sz="1800" u="none" strike="noStrike" cap="none" baseline="0">
                        <a:solidFill>
                          <a:schemeClr val="dk1"/>
                        </a:solidFill>
                      </a:endParaRPr>
                    </a:p>
                    <a:p>
                      <a:pPr marL="457200" marR="0" lvl="0" indent="-317500" algn="l" rtl="0">
                        <a:spcBef>
                          <a:spcPts val="0"/>
                        </a:spcBef>
                        <a:buClr>
                          <a:schemeClr val="dk2"/>
                        </a:buClr>
                        <a:buSzPct val="100000"/>
                        <a:buFont typeface="Arial"/>
                        <a:buChar char="●"/>
                      </a:pPr>
                      <a:r>
                        <a:rPr lang="en-US" sz="1800" u="none" strike="noStrike" cap="none" baseline="0">
                          <a:solidFill>
                            <a:schemeClr val="dk1"/>
                          </a:solidFill>
                        </a:rPr>
                        <a:t>Textbook rentals</a:t>
                      </a:r>
                    </a:p>
                    <a:p>
                      <a:pPr marL="0" marR="0" lvl="0" indent="0" algn="l" rtl="0">
                        <a:spcBef>
                          <a:spcPts val="0"/>
                        </a:spcBef>
                        <a:buClr>
                          <a:schemeClr val="dk1"/>
                        </a:buClr>
                        <a:buFont typeface="Calibri"/>
                        <a:buNone/>
                      </a:pPr>
                      <a:endParaRPr sz="1800" u="none" strike="noStrike" cap="none" baseline="0">
                        <a:solidFill>
                          <a:schemeClr val="dk1"/>
                        </a:solidFill>
                      </a:endParaRPr>
                    </a:p>
                    <a:p>
                      <a:pPr marL="457200" marR="0" lvl="0" indent="-317500" algn="l" rtl="0">
                        <a:spcBef>
                          <a:spcPts val="0"/>
                        </a:spcBef>
                        <a:buClr>
                          <a:schemeClr val="dk2"/>
                        </a:buClr>
                        <a:buSzPct val="100000"/>
                        <a:buFont typeface="Arial"/>
                        <a:buChar char="●"/>
                      </a:pPr>
                      <a:r>
                        <a:rPr lang="en-US" sz="1800" u="none" strike="noStrike" cap="none" baseline="0">
                          <a:solidFill>
                            <a:schemeClr val="dk1"/>
                          </a:solidFill>
                        </a:rPr>
                        <a:t>Online </a:t>
                      </a:r>
                    </a:p>
                    <a:p>
                      <a:pPr marL="0" marR="0" lvl="0" indent="0" algn="l" rtl="0">
                        <a:spcBef>
                          <a:spcPts val="0"/>
                        </a:spcBef>
                        <a:buClr>
                          <a:schemeClr val="dk1"/>
                        </a:buClr>
                        <a:buFont typeface="Calibri"/>
                        <a:buNone/>
                      </a:pPr>
                      <a:endParaRPr sz="1800" u="none" strike="noStrike" cap="none" baseline="0">
                        <a:solidFill>
                          <a:schemeClr val="dk1"/>
                        </a:solidFill>
                      </a:endParaRPr>
                    </a:p>
                    <a:p>
                      <a:pPr marL="457200" marR="0" lvl="0" indent="-317500" algn="l" rtl="0">
                        <a:spcBef>
                          <a:spcPts val="0"/>
                        </a:spcBef>
                        <a:buClr>
                          <a:schemeClr val="dk2"/>
                        </a:buClr>
                        <a:buSzPct val="100000"/>
                        <a:buFont typeface="Arial"/>
                        <a:buChar char="●"/>
                      </a:pPr>
                      <a:r>
                        <a:rPr lang="en-US" sz="1800" u="none" strike="noStrike" cap="none" baseline="0">
                          <a:solidFill>
                            <a:schemeClr val="dk1"/>
                          </a:solidFill>
                        </a:rPr>
                        <a:t>Different editions</a:t>
                      </a:r>
                    </a:p>
                    <a:p>
                      <a:pPr marL="0" marR="0" lvl="0" indent="0" algn="l" rtl="0">
                        <a:spcBef>
                          <a:spcPts val="0"/>
                        </a:spcBef>
                        <a:buClr>
                          <a:schemeClr val="dk1"/>
                        </a:buClr>
                        <a:buFont typeface="Calibri"/>
                        <a:buNone/>
                      </a:pPr>
                      <a:endParaRPr sz="1800" u="none" strike="noStrike" cap="none" baseline="0">
                        <a:solidFill>
                          <a:schemeClr val="dk1"/>
                        </a:solidFill>
                      </a:endParaRPr>
                    </a:p>
                    <a:p>
                      <a:pPr marL="457200" marR="0" lvl="0" indent="-317500" algn="l" rtl="0">
                        <a:spcBef>
                          <a:spcPts val="0"/>
                        </a:spcBef>
                        <a:buClr>
                          <a:schemeClr val="dk2"/>
                        </a:buClr>
                        <a:buSzPct val="100000"/>
                        <a:buFont typeface="Arial"/>
                        <a:buChar char="●"/>
                      </a:pPr>
                      <a:r>
                        <a:rPr lang="en-US" sz="1800" u="none" strike="noStrike" cap="none" baseline="0">
                          <a:solidFill>
                            <a:schemeClr val="dk1"/>
                          </a:solidFill>
                        </a:rPr>
                        <a:t>Library textbook checkout</a:t>
                      </a:r>
                    </a:p>
                  </a:txBody>
                  <a:tcPr marL="91425" marR="9142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pic>
        <p:nvPicPr>
          <p:cNvPr id="106" name="Shape 106"/>
          <p:cNvPicPr preferRelativeResize="0"/>
          <p:nvPr/>
        </p:nvPicPr>
        <p:blipFill rotWithShape="1">
          <a:blip r:embed="rId3">
            <a:alphaModFix/>
          </a:blip>
          <a:srcRect/>
          <a:stretch/>
        </p:blipFill>
        <p:spPr>
          <a:xfrm>
            <a:off x="0" y="205975"/>
            <a:ext cx="1231886" cy="1077199"/>
          </a:xfrm>
          <a:prstGeom prst="rect">
            <a:avLst/>
          </a:prstGeom>
          <a:noFill/>
          <a:ln>
            <a:noFill/>
          </a:ln>
        </p:spPr>
      </p:pic>
      <p:sp>
        <p:nvSpPr>
          <p:cNvPr id="107" name="Shape 107"/>
          <p:cNvSpPr txBox="1"/>
          <p:nvPr/>
        </p:nvSpPr>
        <p:spPr>
          <a:xfrm>
            <a:off x="1231886" y="240503"/>
            <a:ext cx="822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600" b="1" i="0" u="none" strike="noStrike" cap="none" baseline="0">
                <a:solidFill>
                  <a:srgbClr val="000000"/>
                </a:solidFill>
                <a:latin typeface="Arial"/>
                <a:ea typeface="Arial"/>
                <a:cs typeface="Arial"/>
                <a:sym typeface="Arial"/>
                <a:rtl val="0"/>
              </a:rPr>
              <a:t>Current Solutions</a:t>
            </a:r>
          </a:p>
        </p:txBody>
      </p:sp>
      <p:pic>
        <p:nvPicPr>
          <p:cNvPr id="108" name="Shape 108"/>
          <p:cNvPicPr preferRelativeResize="0"/>
          <p:nvPr/>
        </p:nvPicPr>
        <p:blipFill rotWithShape="1">
          <a:blip r:embed="rId4">
            <a:alphaModFix/>
          </a:blip>
          <a:srcRect/>
          <a:stretch/>
        </p:blipFill>
        <p:spPr>
          <a:xfrm>
            <a:off x="4572000" y="1921008"/>
            <a:ext cx="3505689" cy="2619741"/>
          </a:xfrm>
          <a:prstGeom prst="rect">
            <a:avLst/>
          </a:prstGeom>
          <a:noFill/>
          <a:ln>
            <a:noFill/>
          </a:ln>
        </p:spPr>
      </p:pic>
      <p:sp>
        <p:nvSpPr>
          <p:cNvPr id="109" name="Shape 109"/>
          <p:cNvSpPr txBox="1"/>
          <p:nvPr/>
        </p:nvSpPr>
        <p:spPr>
          <a:xfrm>
            <a:off x="6054480" y="5900285"/>
            <a:ext cx="2727900" cy="338699"/>
          </a:xfrm>
          <a:prstGeom prst="rect">
            <a:avLst/>
          </a:prstGeom>
          <a:noFill/>
          <a:ln>
            <a:noFill/>
          </a:ln>
        </p:spPr>
        <p:txBody>
          <a:bodyPr lIns="91425" tIns="45700" rIns="91425" bIns="45700" anchor="t" anchorCtr="0">
            <a:noAutofit/>
          </a:bodyPr>
          <a:lstStyle/>
          <a:p>
            <a:pPr lvl="0" rtl="0">
              <a:spcBef>
                <a:spcPts val="0"/>
              </a:spcBef>
              <a:buClr>
                <a:schemeClr val="dk1"/>
              </a:buClr>
              <a:buSzPct val="25000"/>
              <a:buFont typeface="Arial"/>
              <a:buNone/>
            </a:pPr>
            <a:r>
              <a:rPr lang="en-US" sz="800">
                <a:solidFill>
                  <a:schemeClr val="dk1"/>
                </a:solidFill>
                <a:latin typeface="Calibri"/>
                <a:ea typeface="Calibri"/>
                <a:cs typeface="Calibri"/>
                <a:sym typeface="Calibri"/>
              </a:rPr>
              <a:t>Image CC-BY  </a:t>
            </a:r>
            <a:r>
              <a:rPr lang="en-US" sz="800" u="sng">
                <a:solidFill>
                  <a:schemeClr val="hlink"/>
                </a:solidFill>
                <a:latin typeface="Calibri"/>
                <a:ea typeface="Calibri"/>
                <a:cs typeface="Calibri"/>
                <a:sym typeface="Calibri"/>
                <a:hlinkClick r:id="rId5"/>
              </a:rPr>
              <a:t>www.studentpirgs.org/textbooks</a:t>
            </a:r>
          </a:p>
          <a:p>
            <a:pPr lvl="0" rtl="0">
              <a:spcBef>
                <a:spcPts val="0"/>
              </a:spcBef>
              <a:buClr>
                <a:schemeClr val="dk1"/>
              </a:buClr>
              <a:buSzPct val="25000"/>
              <a:buFont typeface="Arial"/>
              <a:buNone/>
            </a:pPr>
            <a:r>
              <a:rPr lang="en-US" sz="800">
                <a:solidFill>
                  <a:schemeClr val="dk1"/>
                </a:solidFill>
                <a:latin typeface="Calibri"/>
                <a:ea typeface="Calibri"/>
                <a:cs typeface="Calibri"/>
                <a:sym typeface="Calibri"/>
              </a:rPr>
              <a:t>Credit Student Pirgs</a:t>
            </a:r>
          </a:p>
        </p:txBody>
      </p:sp>
    </p:spTree>
  </p:cSld>
  <p:clrMapOvr>
    <a:masterClrMapping/>
  </p:clrMapOvr>
  <p:transition spd="slow">
    <p:cut/>
  </p:transition>
</p:sld>
</file>

<file path=ppt/theme/theme1.xml><?xml version="1.0" encoding="utf-8"?>
<a:theme xmlns:a="http://schemas.openxmlformats.org/drawingml/2006/main" name="PP_Template_Style2_Footer">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yle1_Footer">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P_Template_Style1_Log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2720</Words>
  <Application>Microsoft Office PowerPoint</Application>
  <PresentationFormat>On-screen Show (4:3)</PresentationFormat>
  <Paragraphs>445</Paragraphs>
  <Slides>32</Slides>
  <Notes>32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32</vt:i4>
      </vt:variant>
    </vt:vector>
  </HeadingPairs>
  <TitlesOfParts>
    <vt:vector size="41" baseType="lpstr">
      <vt:lpstr>Calibri</vt:lpstr>
      <vt:lpstr>Varela</vt:lpstr>
      <vt:lpstr>Ubuntu</vt:lpstr>
      <vt:lpstr>Arial</vt:lpstr>
      <vt:lpstr>Noto Symbol</vt:lpstr>
      <vt:lpstr>Georgia</vt:lpstr>
      <vt:lpstr>PP_Template_Style2_Footer</vt:lpstr>
      <vt:lpstr>Style1_Footer</vt:lpstr>
      <vt:lpstr>PP_Template_Style1_Logo</vt:lpstr>
      <vt:lpstr>Open Educational Resources: Finding and Utilizing Affordable Course Materials </vt:lpstr>
      <vt:lpstr>PowerPoint Presentation</vt:lpstr>
      <vt:lpstr>PowerPoint Presentation</vt:lpstr>
      <vt:lpstr>You know that textbooks are expensive.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Tidewater Community College: A Success Story</vt:lpstr>
      <vt:lpstr>South Carolina Schools React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OER Commons</vt:lpstr>
      <vt:lpstr>PowerPoint Presentation</vt:lpstr>
      <vt:lpstr>PowerPoint Presentation</vt:lpstr>
      <vt:lpstr>Additional Resources</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Educational Resources: Finding and Utilizing Affordable Course Materials</dc:title>
  <dc:creator>FREEMAN, AMIE</dc:creator>
  <cp:lastModifiedBy>FREEMAN, AMIE</cp:lastModifiedBy>
  <cp:revision>7</cp:revision>
  <dcterms:modified xsi:type="dcterms:W3CDTF">2015-10-29T18:54:54Z</dcterms:modified>
</cp:coreProperties>
</file>